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Tahoma" panose="020B0604030504040204" pitchFamily="34" charset="0"/>
      <p:regular r:id="rId41"/>
      <p:bold r:id="rId42"/>
    </p:embeddedFont>
    <p:embeddedFont>
      <p:font typeface="Times" panose="02020603050405020304" pitchFamily="18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iY77SM0pH7/IeBVhmt8SXiJH2J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customschemas.google.com/relationships/presentationmetadata" Target="meta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91f8fee436_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g291f8fee43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6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36"/>
          <p:cNvSpPr txBox="1">
            <a:spLocks noGrp="1"/>
          </p:cNvSpPr>
          <p:nvPr>
            <p:ph type="body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1pPr>
            <a:lvl2pPr marL="914400" lvl="1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2pPr>
            <a:lvl3pPr marL="1371600" lvl="2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3pPr>
            <a:lvl4pPr marL="1828800" lvl="3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4pPr>
            <a:lvl5pPr marL="2286000" lvl="4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36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37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8"/>
          <p:cNvSpPr txBox="1">
            <a:spLocks noGrp="1"/>
          </p:cNvSpPr>
          <p:nvPr>
            <p:ph type="body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Calibri"/>
              <a:buNone/>
              <a:defRPr sz="2400">
                <a:solidFill>
                  <a:srgbClr val="888888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8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>
  <p:cSld name="Два объекта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9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>
  <p:cSld name="Сравнение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0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0"/>
          <p:cNvSpPr txBox="1">
            <a:spLocks noGrp="1"/>
          </p:cNvSpPr>
          <p:nvPr>
            <p:ph type="body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defRPr sz="2400" b="1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0"/>
          <p:cNvSpPr txBox="1">
            <a:spLocks noGrp="1"/>
          </p:cNvSpPr>
          <p:nvPr>
            <p:ph type="body" idx="2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0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>
  <p:cSld name="Только заголовок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1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>
  <p:cSld name="Пустой слайд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2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>
  <p:cSld name="Объект с подписью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3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3"/>
          <p:cNvSpPr txBox="1">
            <a:spLocks noGrp="1"/>
          </p:cNvSpPr>
          <p:nvPr>
            <p:ph type="body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marL="914400" lvl="1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2pPr>
            <a:lvl3pPr marL="1371600" lvl="2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3pPr>
            <a:lvl4pPr marL="1828800" lvl="3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4pPr>
            <a:lvl5pPr marL="2286000" lvl="4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43"/>
          <p:cNvSpPr txBox="1">
            <a:spLocks noGrp="1"/>
          </p:cNvSpPr>
          <p:nvPr>
            <p:ph type="body" idx="2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43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>
  <p:cSld name="Рисунок с подписью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4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4"/>
          <p:cNvSpPr>
            <a:spLocks noGrp="1"/>
          </p:cNvSpPr>
          <p:nvPr>
            <p:ph type="pic" idx="2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44"/>
          <p:cNvSpPr txBox="1">
            <a:spLocks noGrp="1"/>
          </p:cNvSpPr>
          <p:nvPr>
            <p:ph type="body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44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5"/>
          <p:cNvSpPr txBox="1">
            <a:spLocks noGrp="1"/>
          </p:cNvSpPr>
          <p:nvPr>
            <p:ph type="sldNum" idx="1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ngp-IBriUmeHFzzN-7QxjTU14_c9BRE0/view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drive.google.com/file/d/1VrCTNOJ1mrqZ7H17DY7FPnPqfyv5olti/view" TargetMode="External"/><Relationship Id="rId4" Type="http://schemas.openxmlformats.org/officeDocument/2006/relationships/hyperlink" Target="https://drive.google.com/file/d/1DzL9Eu9UXz73oINyRRFl2sMToqvcCLcd/view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hyperlink" Target="http://constructor.nushub.org.ua/public-documents/model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212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"/>
          <p:cNvSpPr txBox="1"/>
          <p:nvPr/>
        </p:nvSpPr>
        <p:spPr>
          <a:xfrm>
            <a:off x="1172662" y="2815243"/>
            <a:ext cx="63420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00"/>
              <a:buFont typeface="Arial"/>
              <a:buNone/>
            </a:pPr>
            <a:r>
              <a:rPr lang="uk-UA" sz="3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«НАВЧАЛЬНІ ПРОГРАМИ ДЛЯ НАДОЛУЖЕННЯ ВТРАТ» 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" name="Google Shape;50;p1" descr="Group 73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046" y="396140"/>
            <a:ext cx="10115908" cy="97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14049" y="1913126"/>
            <a:ext cx="4686671" cy="4530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78925" y="396150"/>
            <a:ext cx="976824" cy="97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AFE3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"/>
          <p:cNvSpPr/>
          <p:nvPr/>
        </p:nvSpPr>
        <p:spPr>
          <a:xfrm>
            <a:off x="7485774" y="3903991"/>
            <a:ext cx="6370481" cy="6370482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0"/>
          <p:cNvSpPr/>
          <p:nvPr/>
        </p:nvSpPr>
        <p:spPr>
          <a:xfrm>
            <a:off x="1447800" y="1130066"/>
            <a:ext cx="9030886" cy="4711934"/>
          </a:xfrm>
          <a:prstGeom prst="roundRect">
            <a:avLst>
              <a:gd name="adj" fmla="val 1400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10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573" y="537354"/>
            <a:ext cx="1458625" cy="1457436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0"/>
          <p:cNvSpPr txBox="1"/>
          <p:nvPr/>
        </p:nvSpPr>
        <p:spPr>
          <a:xfrm>
            <a:off x="2418200" y="1854150"/>
            <a:ext cx="75033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3200"/>
              <a:buFont typeface="Tahoma"/>
              <a:buNone/>
            </a:pPr>
            <a:r>
              <a:rPr lang="uk-UA" sz="3200" b="1">
                <a:solidFill>
                  <a:srgbClr val="00B0F0"/>
                </a:solidFill>
              </a:rPr>
              <a:t>ЄВРОПЕЙСЬКИЙ ДОСВІД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142" name="Google Shape;142;p10"/>
          <p:cNvSpPr/>
          <p:nvPr/>
        </p:nvSpPr>
        <p:spPr>
          <a:xfrm>
            <a:off x="10897676" y="2895613"/>
            <a:ext cx="1092175" cy="109217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0"/>
          <p:cNvSpPr txBox="1"/>
          <p:nvPr/>
        </p:nvSpPr>
        <p:spPr>
          <a:xfrm>
            <a:off x="2427512" y="2387600"/>
            <a:ext cx="7149300" cy="1723800"/>
          </a:xfrm>
          <a:prstGeom prst="rect">
            <a:avLst/>
          </a:prstGeom>
          <a:noFill/>
          <a:ln w="28575" cap="flat" cmpd="sng">
            <a:solidFill>
              <a:srgbClr val="00A21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13465"/>
              </a:solidFill>
              <a:latin typeface="Times"/>
              <a:ea typeface="Times"/>
              <a:cs typeface="Times"/>
              <a:sym typeface="Times"/>
            </a:endParaRPr>
          </a:p>
          <a:p>
            <a:pPr marL="285750" marR="0" lvl="0" indent="-266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o"/>
            </a:pPr>
            <a:r>
              <a:rPr lang="uk-UA" sz="2200" b="1" i="0" u="none" strike="noStrike" cap="none">
                <a:solidFill>
                  <a:schemeClr val="dk1"/>
                </a:solidFill>
              </a:rPr>
              <a:t>Програма прискореної освіти.</a:t>
            </a:r>
            <a:endParaRPr sz="2200">
              <a:solidFill>
                <a:schemeClr val="dk1"/>
              </a:solidFill>
            </a:endParaRPr>
          </a:p>
          <a:p>
            <a:pPr marL="285750" marR="0" lvl="0" indent="-266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o"/>
            </a:pPr>
            <a:r>
              <a:rPr lang="uk-UA" sz="2200" b="1" i="0" u="none" strike="noStrike" cap="none">
                <a:solidFill>
                  <a:schemeClr val="dk1"/>
                </a:solidFill>
              </a:rPr>
              <a:t>Програма надолуження.</a:t>
            </a:r>
            <a:endParaRPr sz="2200">
              <a:solidFill>
                <a:schemeClr val="dk1"/>
              </a:solidFill>
            </a:endParaRPr>
          </a:p>
          <a:p>
            <a:pPr marL="285750" marR="0" lvl="0" indent="-266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o"/>
            </a:pPr>
            <a:r>
              <a:rPr lang="uk-UA" sz="2200" b="1" i="0" u="none" strike="noStrike" cap="none">
                <a:solidFill>
                  <a:schemeClr val="dk1"/>
                </a:solidFill>
              </a:rPr>
              <a:t>Програма «поєднання».</a:t>
            </a:r>
            <a:endParaRPr sz="2200">
              <a:solidFill>
                <a:schemeClr val="dk1"/>
              </a:solidFill>
            </a:endParaRPr>
          </a:p>
          <a:p>
            <a:pPr marL="285750" marR="0" lvl="0" indent="-266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o"/>
            </a:pPr>
            <a:r>
              <a:rPr lang="uk-UA" sz="2200" b="1" i="0" u="none" strike="noStrike" cap="none">
                <a:solidFill>
                  <a:schemeClr val="dk1"/>
                </a:solidFill>
              </a:rPr>
              <a:t>Програма додаткових занять </a:t>
            </a:r>
            <a:endParaRPr sz="2200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144" name="Google Shape;144;p10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08205" y="5225335"/>
            <a:ext cx="1063596" cy="926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B943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1"/>
          <p:cNvSpPr/>
          <p:nvPr/>
        </p:nvSpPr>
        <p:spPr>
          <a:xfrm>
            <a:off x="4335414" y="4992126"/>
            <a:ext cx="5346835" cy="5346835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" name="Google Shape;150;p11" descr="pexels-mikhail-nilov-6981004.jpg"/>
          <p:cNvPicPr preferRelativeResize="0"/>
          <p:nvPr/>
        </p:nvPicPr>
        <p:blipFill rotWithShape="1">
          <a:blip r:embed="rId3">
            <a:alphaModFix/>
          </a:blip>
          <a:srcRect l="779" t="20736" r="776" b="13634"/>
          <a:stretch/>
        </p:blipFill>
        <p:spPr>
          <a:xfrm>
            <a:off x="7053918" y="1021375"/>
            <a:ext cx="4482762" cy="4482733"/>
          </a:xfrm>
          <a:custGeom>
            <a:avLst/>
            <a:gdLst/>
            <a:ahLst/>
            <a:cxnLst/>
            <a:rect l="l" t="t" r="r" b="b"/>
            <a:pathLst>
              <a:path w="19679" h="20595" extrusionOk="0">
                <a:moveTo>
                  <a:pt x="9838" y="0"/>
                </a:moveTo>
                <a:cubicBezTo>
                  <a:pt x="7320" y="0"/>
                  <a:pt x="4803" y="1005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5"/>
                  <a:pt x="12356" y="0"/>
                  <a:pt x="983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51" name="Google Shape;151;p11"/>
          <p:cNvSpPr/>
          <p:nvPr/>
        </p:nvSpPr>
        <p:spPr>
          <a:xfrm>
            <a:off x="788944" y="589342"/>
            <a:ext cx="5592311" cy="5346835"/>
          </a:xfrm>
          <a:prstGeom prst="roundRect">
            <a:avLst>
              <a:gd name="adj" fmla="val 1352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ahoma"/>
              <a:buNone/>
            </a:pPr>
            <a:r>
              <a:rPr lang="uk-UA" sz="1800" i="0" u="none" strike="noStrike" cap="none">
                <a:solidFill>
                  <a:srgbClr val="000000"/>
                </a:solidFill>
              </a:rPr>
              <a:t>Гнучка, адаптована програма, яка проводиться в прискорених часових рамках, має на меті забезпечити доступ до освіти знедолених, старших за шкільний вік та дітей, які не відвідують школу. Метою програми є надання учням компетенцій для основної освіти з використанням підходів до викладання, які відповідають рівню когнітивної зрілості цих учнів </a:t>
            </a:r>
            <a:endParaRPr sz="1800" b="1" i="1" u="none" strike="noStrike" cap="none">
              <a:solidFill>
                <a:srgbClr val="833C0B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1"/>
          <p:cNvSpPr txBox="1"/>
          <p:nvPr/>
        </p:nvSpPr>
        <p:spPr>
          <a:xfrm>
            <a:off x="1077686" y="1327343"/>
            <a:ext cx="4859549" cy="653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3600"/>
              <a:buFont typeface="Tahoma"/>
              <a:buNone/>
            </a:pPr>
            <a:r>
              <a:rPr lang="uk-UA" sz="3200" b="1">
                <a:solidFill>
                  <a:srgbClr val="00B0F0"/>
                </a:solidFill>
              </a:rPr>
              <a:t>ПРОГРАМА ПРИСКОРЕНОЇ ОСВІТИ</a:t>
            </a:r>
            <a:endParaRPr sz="3200" b="1">
              <a:solidFill>
                <a:srgbClr val="00B0F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endParaRPr sz="3600" b="1" i="0" u="none" strike="noStrike" cap="none">
              <a:solidFill>
                <a:srgbClr val="013465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2500" b="1" i="0" u="none" strike="noStrike" cap="none">
              <a:solidFill>
                <a:srgbClr val="013465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2500" b="1" i="0" u="none" strike="noStrike" cap="none">
              <a:solidFill>
                <a:srgbClr val="01346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53" name="Google Shape;153;p11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2066" y="484731"/>
            <a:ext cx="1235130" cy="1221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B943"/>
        </a:solid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"/>
          <p:cNvSpPr/>
          <p:nvPr/>
        </p:nvSpPr>
        <p:spPr>
          <a:xfrm>
            <a:off x="4335414" y="4992126"/>
            <a:ext cx="5346835" cy="5346835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9" name="Google Shape;159;p12" descr="pexels-mikhail-nilov-6981004.jpg"/>
          <p:cNvPicPr preferRelativeResize="0"/>
          <p:nvPr/>
        </p:nvPicPr>
        <p:blipFill rotWithShape="1">
          <a:blip r:embed="rId3">
            <a:alphaModFix/>
          </a:blip>
          <a:srcRect l="779" t="20736" r="776" b="13634"/>
          <a:stretch/>
        </p:blipFill>
        <p:spPr>
          <a:xfrm>
            <a:off x="7053918" y="1021375"/>
            <a:ext cx="4482762" cy="4482733"/>
          </a:xfrm>
          <a:custGeom>
            <a:avLst/>
            <a:gdLst/>
            <a:ahLst/>
            <a:cxnLst/>
            <a:rect l="l" t="t" r="r" b="b"/>
            <a:pathLst>
              <a:path w="19679" h="20595" extrusionOk="0">
                <a:moveTo>
                  <a:pt x="9838" y="0"/>
                </a:moveTo>
                <a:cubicBezTo>
                  <a:pt x="7320" y="0"/>
                  <a:pt x="4803" y="1005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5"/>
                  <a:pt x="12356" y="0"/>
                  <a:pt x="983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60" name="Google Shape;160;p12"/>
          <p:cNvSpPr/>
          <p:nvPr/>
        </p:nvSpPr>
        <p:spPr>
          <a:xfrm>
            <a:off x="788944" y="589342"/>
            <a:ext cx="5592311" cy="5346835"/>
          </a:xfrm>
          <a:prstGeom prst="roundRect">
            <a:avLst>
              <a:gd name="adj" fmla="val 1352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ahoma"/>
              <a:buNone/>
            </a:pPr>
            <a:r>
              <a:rPr lang="uk-UA" sz="1800" i="0" u="none" strike="noStrike" cap="none">
                <a:solidFill>
                  <a:srgbClr val="000000"/>
                </a:solidFill>
              </a:rPr>
              <a:t>Короткострокова перехідна навчальна програма для дітей та молоді, які активно відвідували школу до перерви в навчанні. Надає учням можливість опанувати ті знання й уміння, які було пропущено через вимушену перерву, і підтримує їхнє повернення до формальної системи навчання.</a:t>
            </a:r>
            <a:endParaRPr sz="1800" b="1" i="1" u="none" strike="noStrike" cap="none">
              <a:solidFill>
                <a:srgbClr val="833C0B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2"/>
          <p:cNvSpPr txBox="1"/>
          <p:nvPr/>
        </p:nvSpPr>
        <p:spPr>
          <a:xfrm>
            <a:off x="1084577" y="1327343"/>
            <a:ext cx="45006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3600"/>
              <a:buFont typeface="Tahoma"/>
              <a:buNone/>
            </a:pPr>
            <a:r>
              <a:rPr lang="uk-UA" sz="3200" b="1">
                <a:solidFill>
                  <a:srgbClr val="00B0F0"/>
                </a:solidFill>
              </a:rPr>
              <a:t>ПРОГРАМА НАДОЛУЖЕННЯ</a:t>
            </a:r>
            <a:endParaRPr sz="3200" b="1">
              <a:solidFill>
                <a:srgbClr val="00B0F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2500" b="1" i="0" u="none" strike="noStrike" cap="none">
              <a:solidFill>
                <a:srgbClr val="013465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2500" b="1" i="0" u="none" strike="noStrike" cap="none">
              <a:solidFill>
                <a:srgbClr val="01346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62" name="Google Shape;162;p12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2066" y="484731"/>
            <a:ext cx="1235130" cy="1221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B943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>
          <a:xfrm>
            <a:off x="4335414" y="4992126"/>
            <a:ext cx="5346835" cy="5346835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8" name="Google Shape;168;p13" descr="pexels-mikhail-nilov-6981004.jpg"/>
          <p:cNvPicPr preferRelativeResize="0"/>
          <p:nvPr/>
        </p:nvPicPr>
        <p:blipFill rotWithShape="1">
          <a:blip r:embed="rId3">
            <a:alphaModFix/>
          </a:blip>
          <a:srcRect l="779" t="20736" r="776" b="13634"/>
          <a:stretch/>
        </p:blipFill>
        <p:spPr>
          <a:xfrm>
            <a:off x="7053918" y="1021375"/>
            <a:ext cx="4482762" cy="4482733"/>
          </a:xfrm>
          <a:custGeom>
            <a:avLst/>
            <a:gdLst/>
            <a:ahLst/>
            <a:cxnLst/>
            <a:rect l="l" t="t" r="r" b="b"/>
            <a:pathLst>
              <a:path w="19679" h="20595" extrusionOk="0">
                <a:moveTo>
                  <a:pt x="9838" y="0"/>
                </a:moveTo>
                <a:cubicBezTo>
                  <a:pt x="7320" y="0"/>
                  <a:pt x="4803" y="1005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5"/>
                  <a:pt x="12356" y="0"/>
                  <a:pt x="983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69" name="Google Shape;169;p13"/>
          <p:cNvSpPr/>
          <p:nvPr/>
        </p:nvSpPr>
        <p:spPr>
          <a:xfrm>
            <a:off x="788944" y="589342"/>
            <a:ext cx="5592311" cy="5346835"/>
          </a:xfrm>
          <a:prstGeom prst="roundRect">
            <a:avLst>
              <a:gd name="adj" fmla="val 1352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ahoma"/>
              <a:buNone/>
            </a:pPr>
            <a:r>
              <a:rPr lang="uk-UA" sz="1800" i="0" u="none" strike="noStrike" cap="none">
                <a:solidFill>
                  <a:srgbClr val="000000"/>
                </a:solidFill>
              </a:rPr>
              <a:t>Короткостроковий націлений підготовчий курс, який сприяє успіху учнів у різних напрямках, наприклад, опанування мови навчання, відмінної в різних закладах освіти, опанування відмінностей між навчальними програмами або освітніми системами. 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70" name="Google Shape;170;p13"/>
          <p:cNvSpPr txBox="1"/>
          <p:nvPr/>
        </p:nvSpPr>
        <p:spPr>
          <a:xfrm>
            <a:off x="1127252" y="1316693"/>
            <a:ext cx="45006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3600"/>
              <a:buFont typeface="Tahoma"/>
              <a:buNone/>
            </a:pPr>
            <a:r>
              <a:rPr lang="uk-UA" sz="3200" b="1">
                <a:solidFill>
                  <a:srgbClr val="00B0F0"/>
                </a:solidFill>
              </a:rPr>
              <a:t>ПРОГРАМА «ПОЄДНАННЯ»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pic>
        <p:nvPicPr>
          <p:cNvPr id="171" name="Google Shape;171;p13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2066" y="484731"/>
            <a:ext cx="1235130" cy="1221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B943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4"/>
          <p:cNvSpPr/>
          <p:nvPr/>
        </p:nvSpPr>
        <p:spPr>
          <a:xfrm>
            <a:off x="4335414" y="4992126"/>
            <a:ext cx="5346835" cy="5346835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14" descr="pexels-mikhail-nilov-6981004.jpg"/>
          <p:cNvPicPr preferRelativeResize="0"/>
          <p:nvPr/>
        </p:nvPicPr>
        <p:blipFill rotWithShape="1">
          <a:blip r:embed="rId3">
            <a:alphaModFix/>
          </a:blip>
          <a:srcRect l="779" t="20736" r="776" b="13634"/>
          <a:stretch/>
        </p:blipFill>
        <p:spPr>
          <a:xfrm>
            <a:off x="7053918" y="1021375"/>
            <a:ext cx="4482762" cy="4482733"/>
          </a:xfrm>
          <a:custGeom>
            <a:avLst/>
            <a:gdLst/>
            <a:ahLst/>
            <a:cxnLst/>
            <a:rect l="l" t="t" r="r" b="b"/>
            <a:pathLst>
              <a:path w="19679" h="20595" extrusionOk="0">
                <a:moveTo>
                  <a:pt x="9838" y="0"/>
                </a:moveTo>
                <a:cubicBezTo>
                  <a:pt x="7320" y="0"/>
                  <a:pt x="4803" y="1005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5"/>
                  <a:pt x="12356" y="0"/>
                  <a:pt x="983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78" name="Google Shape;178;p14"/>
          <p:cNvSpPr/>
          <p:nvPr/>
        </p:nvSpPr>
        <p:spPr>
          <a:xfrm>
            <a:off x="820157" y="589317"/>
            <a:ext cx="5592300" cy="5346900"/>
          </a:xfrm>
          <a:prstGeom prst="roundRect">
            <a:avLst>
              <a:gd name="adj" fmla="val 1352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ahoma"/>
              <a:buNone/>
            </a:pPr>
            <a:r>
              <a:rPr lang="uk-UA" sz="1800" i="0" u="none" strike="noStrike" cap="none">
                <a:solidFill>
                  <a:srgbClr val="000000"/>
                </a:solidFill>
              </a:rPr>
              <a:t>Додаткова цілеспрямована підтримка паралельно зі звичайними заняттями для тих учнів та учениць, яким потрібно опанувати певні частини програми або здобути певне вміння, щоб досягти успіху в поточному процесі навчання.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179" name="Google Shape;179;p14"/>
          <p:cNvSpPr txBox="1"/>
          <p:nvPr/>
        </p:nvSpPr>
        <p:spPr>
          <a:xfrm>
            <a:off x="1124750" y="1327343"/>
            <a:ext cx="46419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3600"/>
              <a:buFont typeface="Tahoma"/>
              <a:buNone/>
            </a:pPr>
            <a:r>
              <a:rPr lang="uk-UA" sz="3200" b="1">
                <a:solidFill>
                  <a:srgbClr val="00B0F0"/>
                </a:solidFill>
              </a:rPr>
              <a:t>ПРОГРАМА ДОДАТКОВИХ ЗАНЯТЬ</a:t>
            </a:r>
            <a:endParaRPr sz="3200" b="1">
              <a:solidFill>
                <a:srgbClr val="00B0F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2500" b="1" i="0" u="none" strike="noStrike" cap="none">
              <a:solidFill>
                <a:srgbClr val="013465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</a:pPr>
            <a:endParaRPr sz="2500" b="1" i="0" u="none" strike="noStrike" cap="none">
              <a:solidFill>
                <a:srgbClr val="01346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80" name="Google Shape;180;p14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2066" y="484731"/>
            <a:ext cx="1235130" cy="1221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B943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5"/>
          <p:cNvSpPr/>
          <p:nvPr/>
        </p:nvSpPr>
        <p:spPr>
          <a:xfrm>
            <a:off x="4335414" y="4992126"/>
            <a:ext cx="5346835" cy="5346835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15" descr="pexels-mikhail-nilov-6981004.jpg"/>
          <p:cNvPicPr preferRelativeResize="0"/>
          <p:nvPr/>
        </p:nvPicPr>
        <p:blipFill rotWithShape="1">
          <a:blip r:embed="rId3">
            <a:alphaModFix/>
          </a:blip>
          <a:srcRect l="779" t="20736" r="776" b="13634"/>
          <a:stretch/>
        </p:blipFill>
        <p:spPr>
          <a:xfrm>
            <a:off x="7053918" y="1021375"/>
            <a:ext cx="4482762" cy="4482733"/>
          </a:xfrm>
          <a:custGeom>
            <a:avLst/>
            <a:gdLst/>
            <a:ahLst/>
            <a:cxnLst/>
            <a:rect l="l" t="t" r="r" b="b"/>
            <a:pathLst>
              <a:path w="19679" h="20595" extrusionOk="0">
                <a:moveTo>
                  <a:pt x="9838" y="0"/>
                </a:moveTo>
                <a:cubicBezTo>
                  <a:pt x="7320" y="0"/>
                  <a:pt x="4803" y="1005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5"/>
                  <a:pt x="12356" y="0"/>
                  <a:pt x="983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87" name="Google Shape;187;p15"/>
          <p:cNvSpPr/>
          <p:nvPr/>
        </p:nvSpPr>
        <p:spPr>
          <a:xfrm>
            <a:off x="788944" y="589342"/>
            <a:ext cx="5592311" cy="5346835"/>
          </a:xfrm>
          <a:prstGeom prst="roundRect">
            <a:avLst>
              <a:gd name="adj" fmla="val 1352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ahoma"/>
              <a:buNone/>
            </a:pPr>
            <a:r>
              <a:rPr lang="uk-UA" sz="1800"/>
              <a:t>П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рограми з певних навчальних предметів / курсу (української мови, інтегрованого курсу), що містять опис необхідних компонентів для подолання навчальних втрат учнівства за  відповідними освітніми рівнями / циклами / роками навчання </a:t>
            </a:r>
            <a:endParaRPr sz="1800" b="1" i="1" u="none" strike="noStrike" cap="none">
              <a:solidFill>
                <a:srgbClr val="833C0B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5"/>
          <p:cNvSpPr txBox="1"/>
          <p:nvPr/>
        </p:nvSpPr>
        <p:spPr>
          <a:xfrm>
            <a:off x="1137902" y="1316668"/>
            <a:ext cx="4500600" cy="6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2500"/>
              <a:buFont typeface="Tahoma"/>
              <a:buNone/>
            </a:pPr>
            <a:r>
              <a:rPr lang="uk-UA" sz="2500" b="1">
                <a:solidFill>
                  <a:srgbClr val="00B0F0"/>
                </a:solidFill>
              </a:rPr>
              <a:t>ОПТИМІЗОВАНІ НАВЧАЛЬНІ ПРОГРАМИ З УКРАЇНСЬКОЇ МОВИ</a:t>
            </a:r>
            <a:r>
              <a:rPr lang="uk-UA" sz="2500">
                <a:solidFill>
                  <a:srgbClr val="00B0F0"/>
                </a:solidFill>
              </a:rPr>
              <a:t>, </a:t>
            </a:r>
            <a:r>
              <a:rPr lang="uk-UA" sz="2500" b="1">
                <a:solidFill>
                  <a:srgbClr val="00B0F0"/>
                </a:solidFill>
              </a:rPr>
              <a:t>5-6 КЛАСИ</a:t>
            </a:r>
            <a:endParaRPr sz="2500">
              <a:solidFill>
                <a:srgbClr val="00B0F0"/>
              </a:solidFill>
            </a:endParaRPr>
          </a:p>
        </p:txBody>
      </p:sp>
      <p:pic>
        <p:nvPicPr>
          <p:cNvPr id="189" name="Google Shape;189;p15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2066" y="484731"/>
            <a:ext cx="1235130" cy="1221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B943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6"/>
          <p:cNvSpPr/>
          <p:nvPr/>
        </p:nvSpPr>
        <p:spPr>
          <a:xfrm>
            <a:off x="4335414" y="4992126"/>
            <a:ext cx="5346835" cy="5346835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16" descr="pexels-mikhail-nilov-6981004.jpg"/>
          <p:cNvPicPr preferRelativeResize="0"/>
          <p:nvPr/>
        </p:nvPicPr>
        <p:blipFill rotWithShape="1">
          <a:blip r:embed="rId3">
            <a:alphaModFix/>
          </a:blip>
          <a:srcRect l="779" t="20736" r="776" b="13634"/>
          <a:stretch/>
        </p:blipFill>
        <p:spPr>
          <a:xfrm>
            <a:off x="7053918" y="1021375"/>
            <a:ext cx="4482762" cy="4482733"/>
          </a:xfrm>
          <a:custGeom>
            <a:avLst/>
            <a:gdLst/>
            <a:ahLst/>
            <a:cxnLst/>
            <a:rect l="l" t="t" r="r" b="b"/>
            <a:pathLst>
              <a:path w="19679" h="20595" extrusionOk="0">
                <a:moveTo>
                  <a:pt x="9838" y="0"/>
                </a:moveTo>
                <a:cubicBezTo>
                  <a:pt x="7320" y="0"/>
                  <a:pt x="4803" y="1005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5"/>
                  <a:pt x="12356" y="0"/>
                  <a:pt x="983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96" name="Google Shape;196;p16"/>
          <p:cNvSpPr/>
          <p:nvPr/>
        </p:nvSpPr>
        <p:spPr>
          <a:xfrm>
            <a:off x="788944" y="589342"/>
            <a:ext cx="5592311" cy="5346835"/>
          </a:xfrm>
          <a:prstGeom prst="roundRect">
            <a:avLst>
              <a:gd name="adj" fmla="val 1352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16"/>
          <p:cNvSpPr txBox="1"/>
          <p:nvPr/>
        </p:nvSpPr>
        <p:spPr>
          <a:xfrm>
            <a:off x="1436552" y="1327343"/>
            <a:ext cx="4500683" cy="4457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Tahoma"/>
              <a:buNone/>
            </a:pPr>
            <a:r>
              <a:rPr lang="uk-UA" sz="2000" b="1" i="0" u="none" strike="noStrike" cap="none">
                <a:solidFill>
                  <a:srgbClr val="00B0F0"/>
                </a:solidFill>
              </a:rPr>
              <a:t>Українська мова</a:t>
            </a:r>
            <a:endParaRPr sz="2000" b="1" i="0" u="none" strike="noStrike" cap="none">
              <a:solidFill>
                <a:srgbClr val="00B0F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Tahoma"/>
              <a:buNone/>
            </a:pPr>
            <a:r>
              <a:rPr lang="uk-UA" sz="2000" b="1" i="0" u="none" strike="noStrike" cap="none">
                <a:solidFill>
                  <a:srgbClr val="00B0F0"/>
                </a:solidFill>
              </a:rPr>
              <a:t>для закладів загальної середньої освіти з українською мовою навчання</a:t>
            </a:r>
            <a:endParaRPr sz="2000" b="1" i="0" u="none" strike="noStrike" cap="none">
              <a:solidFill>
                <a:srgbClr val="00B0F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Tahoma"/>
              <a:buNone/>
            </a:pPr>
            <a:r>
              <a:rPr lang="uk-UA" sz="2000" b="1" i="0" u="none" strike="noStrike" cap="none">
                <a:solidFill>
                  <a:srgbClr val="00B0F0"/>
                </a:solidFill>
              </a:rPr>
              <a:t>Рекомендації щодо скорочення програми для 5-6 класів</a:t>
            </a:r>
            <a:endParaRPr sz="2000" b="1" i="0" u="none" strike="noStrike" cap="none">
              <a:solidFill>
                <a:srgbClr val="00B0F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Tahoma"/>
              <a:buNone/>
            </a:pPr>
            <a:endParaRPr sz="2000" b="1">
              <a:solidFill>
                <a:srgbClr val="00B0F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000"/>
              <a:buFont typeface="Tahoma"/>
              <a:buNone/>
            </a:pPr>
            <a:r>
              <a:rPr lang="uk-UA" sz="1800" u="none" strike="noStrike" cap="none">
                <a:solidFill>
                  <a:schemeClr val="dk1"/>
                </a:solidFill>
              </a:rPr>
              <a:t>Олена Котусенко, Ольга Крижанівська, Людмила Кричун, Ірина Круть, Валентина Новосьолова, Анастасія Онатій, Юлія Романенко. (Лист МОН №1/12131-23 від 15.08.2023).</a:t>
            </a:r>
            <a:endParaRPr sz="1800" b="1" u="none" strike="noStrike" cap="none">
              <a:solidFill>
                <a:schemeClr val="dk1"/>
              </a:solidFill>
            </a:endParaRPr>
          </a:p>
        </p:txBody>
      </p:sp>
      <p:pic>
        <p:nvPicPr>
          <p:cNvPr id="198" name="Google Shape;198;p16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2066" y="484731"/>
            <a:ext cx="1235130" cy="1221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7"/>
          <p:cNvSpPr txBox="1"/>
          <p:nvPr/>
        </p:nvSpPr>
        <p:spPr>
          <a:xfrm>
            <a:off x="2247461" y="974591"/>
            <a:ext cx="87369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3200"/>
              <a:buFont typeface="Tahoma"/>
              <a:buNone/>
            </a:pPr>
            <a:r>
              <a:rPr lang="uk-UA" sz="3200" b="1" i="0" u="none" strike="noStrike" cap="none">
                <a:solidFill>
                  <a:schemeClr val="dk1"/>
                </a:solidFill>
              </a:rPr>
              <a:t>МОДЕЛЬНІ НАВЧАЛЬНІ ПРОГРАМИ </a:t>
            </a:r>
            <a:endParaRPr sz="32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3200"/>
              <a:buFont typeface="Tahoma"/>
              <a:buNone/>
            </a:pPr>
            <a:r>
              <a:rPr lang="uk-UA" sz="3200" b="1" i="0" u="none" strike="noStrike" cap="none">
                <a:solidFill>
                  <a:schemeClr val="dk1"/>
                </a:solidFill>
              </a:rPr>
              <a:t>ДЛЯ 5-6 КЛАСІВ</a:t>
            </a:r>
            <a:endParaRPr sz="3200">
              <a:solidFill>
                <a:schemeClr val="dk1"/>
              </a:solidFill>
            </a:endParaRPr>
          </a:p>
        </p:txBody>
      </p:sp>
      <p:sp>
        <p:nvSpPr>
          <p:cNvPr id="204" name="Google Shape;204;p17"/>
          <p:cNvSpPr txBox="1"/>
          <p:nvPr/>
        </p:nvSpPr>
        <p:spPr>
          <a:xfrm>
            <a:off x="2094550" y="2210550"/>
            <a:ext cx="7455300" cy="4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✔"/>
            </a:pPr>
            <a:r>
              <a:rPr lang="uk-UA" i="0" u="none" strike="noStrike" cap="none">
                <a:solidFill>
                  <a:srgbClr val="000000"/>
                </a:solidFill>
              </a:rPr>
              <a:t>Модельна навчальна програма «Українська мова. 5-6 класи» для закладів загальної середньої освіти (авт. Голуб Н. Б., Горошкіна О. М.). Режим доступу </a:t>
            </a:r>
            <a:r>
              <a:rPr lang="uk-UA" i="0" u="sng" strike="noStrike" cap="none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https://drive.google.com/file/d/1ngp-IBriUmeHFzzN-7QxjTU14_c9BRE0/view</a:t>
            </a:r>
            <a:endParaRPr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✔"/>
            </a:pPr>
            <a:r>
              <a:rPr lang="uk-UA" i="0" u="none" strike="noStrike" cap="none">
                <a:solidFill>
                  <a:srgbClr val="000000"/>
                </a:solidFill>
              </a:rPr>
              <a:t>Модельна навчальна програма «Українська мова. 5-6 класи» для закладів загальної середньої освіти (авт. Заболотний О. В., Заболотний В. В., Лавринчук В. П., Плівачук К. В., Попова Т. Д.). Режим доступу </a:t>
            </a:r>
            <a:r>
              <a:rPr lang="uk-UA" i="0" u="sng" strike="noStrike" cap="none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https://drive.google.com/file/d/1DzL9Eu9UXz73oINyRRFl2sMToqvcCLcd/view</a:t>
            </a:r>
            <a:endParaRPr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✔"/>
            </a:pPr>
            <a:r>
              <a:rPr lang="uk-UA" i="0" u="none" strike="noStrike" cap="none">
                <a:solidFill>
                  <a:srgbClr val="000000"/>
                </a:solidFill>
              </a:rPr>
              <a:t>Модельна навчальна програма «Інтегрований мовно-літературний курс (українська мова, українська та зарубіжні літератури). 5-6 класи» для закладів загальної середньої освіти (авт. Старагіна І.П., Новосьолова В.І., Терещенко В.М., Романенко Ю.О., Блажко М.Б., Ткач П.Б., Панченков А.О., Волошенюк О.В.) Режим доступу </a:t>
            </a:r>
            <a:r>
              <a:rPr lang="uk-UA" i="0" u="sng" strike="noStrike" cap="none">
                <a:solidFill>
                  <a:srgbClr val="00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https://drive.google.com/file/d/1VrCTNOJ1mrqZ7H17DY7FPnPqfyv5olti/view</a:t>
            </a:r>
            <a:endParaRPr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Google Shape;205;p17" descr="Imag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5796" y="900795"/>
            <a:ext cx="1063596" cy="926505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17"/>
          <p:cNvSpPr/>
          <p:nvPr/>
        </p:nvSpPr>
        <p:spPr>
          <a:xfrm>
            <a:off x="8815731" y="4833319"/>
            <a:ext cx="4808590" cy="4808590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17"/>
          <p:cNvSpPr/>
          <p:nvPr/>
        </p:nvSpPr>
        <p:spPr>
          <a:xfrm>
            <a:off x="10984473" y="3926592"/>
            <a:ext cx="926506" cy="926506"/>
          </a:xfrm>
          <a:prstGeom prst="ellipse">
            <a:avLst/>
          </a:prstGeom>
          <a:solidFill>
            <a:srgbClr val="EEB94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A032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8"/>
          <p:cNvSpPr txBox="1"/>
          <p:nvPr/>
        </p:nvSpPr>
        <p:spPr>
          <a:xfrm>
            <a:off x="1033283" y="1204342"/>
            <a:ext cx="74130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4E3"/>
              </a:buClr>
              <a:buSzPts val="3500"/>
              <a:buFont typeface="Tahoma"/>
              <a:buNone/>
            </a:pPr>
            <a:r>
              <a:rPr lang="uk-UA" sz="3200" b="1" i="0" u="none" strike="noStrike" cap="none">
                <a:solidFill>
                  <a:srgbClr val="F5BEBC"/>
                </a:solidFill>
              </a:rPr>
              <a:t>МОДЕЛЬНІ НАВЧАЛЬНІ ПРОГРАМИ </a:t>
            </a:r>
            <a:endParaRPr sz="3200">
              <a:solidFill>
                <a:srgbClr val="F5BEBC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4E3"/>
              </a:buClr>
              <a:buSzPts val="3500"/>
              <a:buFont typeface="Tahoma"/>
              <a:buNone/>
            </a:pPr>
            <a:r>
              <a:rPr lang="uk-UA" sz="3200" b="1" i="0" u="none" strike="noStrike" cap="none">
                <a:solidFill>
                  <a:srgbClr val="F5BEBC"/>
                </a:solidFill>
              </a:rPr>
              <a:t>ДЛЯ 5-6 КЛАСІВ</a:t>
            </a:r>
            <a:endParaRPr sz="3200">
              <a:solidFill>
                <a:srgbClr val="F5BEBC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endParaRPr sz="43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8"/>
          <p:cNvSpPr/>
          <p:nvPr/>
        </p:nvSpPr>
        <p:spPr>
          <a:xfrm>
            <a:off x="-2205283" y="4047445"/>
            <a:ext cx="6370482" cy="6370481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4" name="Google Shape;214;p18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3981" y="3123447"/>
            <a:ext cx="1635742" cy="1617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8" descr="Image"/>
          <p:cNvPicPr preferRelativeResize="0"/>
          <p:nvPr/>
        </p:nvPicPr>
        <p:blipFill rotWithShape="1">
          <a:blip r:embed="rId4">
            <a:alphaModFix/>
          </a:blip>
          <a:srcRect t="44925" r="34529"/>
          <a:stretch/>
        </p:blipFill>
        <p:spPr>
          <a:xfrm>
            <a:off x="9400286" y="-20834"/>
            <a:ext cx="2801351" cy="2356504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8"/>
          <p:cNvSpPr txBox="1"/>
          <p:nvPr/>
        </p:nvSpPr>
        <p:spPr>
          <a:xfrm>
            <a:off x="4426893" y="2944048"/>
            <a:ext cx="72465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833C0B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marR="0" lvl="0" indent="-425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AutoNum type="arabicPeriod"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Базові знання.</a:t>
            </a:r>
            <a:endParaRPr sz="2500"/>
          </a:p>
          <a:p>
            <a:pPr marL="457200" marR="0" lvl="0" indent="-425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AutoNum type="arabicPeriod"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Вимоги до результатів навчання.</a:t>
            </a:r>
            <a:endParaRPr sz="2500"/>
          </a:p>
          <a:p>
            <a:pPr marL="457200" marR="0" lvl="0" indent="-425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AutoNum type="arabicPeriod"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Ключові компетентності.</a:t>
            </a:r>
            <a:endParaRPr sz="2500"/>
          </a:p>
          <a:p>
            <a:pPr marL="457200" marR="0" lvl="0" indent="-425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AutoNum type="arabicPeriod"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Наскрізні вміння.</a:t>
            </a:r>
            <a:endParaRPr sz="25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rgbClr val="833C0B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rgbClr val="833C0B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rgbClr val="833C0B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1800"/>
              <a:buFont typeface="Tahoma"/>
              <a:buNone/>
            </a:pPr>
            <a:r>
              <a:rPr lang="uk-UA" sz="1800" b="1" i="0" u="none" strike="noStrike" cap="none">
                <a:solidFill>
                  <a:srgbClr val="833C0B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A032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9"/>
          <p:cNvSpPr txBox="1"/>
          <p:nvPr/>
        </p:nvSpPr>
        <p:spPr>
          <a:xfrm>
            <a:off x="1011958" y="1012367"/>
            <a:ext cx="74130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4E3"/>
              </a:buClr>
              <a:buSzPts val="3500"/>
              <a:buFont typeface="Tahoma"/>
              <a:buNone/>
            </a:pPr>
            <a:r>
              <a:rPr lang="uk-UA" sz="3200" b="1" i="0" u="none" strike="noStrike" cap="none">
                <a:solidFill>
                  <a:srgbClr val="F5BEBC"/>
                </a:solidFill>
              </a:rPr>
              <a:t>МОДЕЛЬНІ НАВЧАЛЬНІ ПРОГРАМИ </a:t>
            </a:r>
            <a:endParaRPr sz="3200">
              <a:solidFill>
                <a:srgbClr val="F5BEBC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4E3"/>
              </a:buClr>
              <a:buSzPts val="3500"/>
              <a:buFont typeface="Tahoma"/>
              <a:buNone/>
            </a:pPr>
            <a:r>
              <a:rPr lang="uk-UA" sz="3200" b="1" i="0" u="none" strike="noStrike" cap="none">
                <a:solidFill>
                  <a:srgbClr val="F5BEBC"/>
                </a:solidFill>
              </a:rPr>
              <a:t>ДЛЯ 5-6 КЛАСІВ</a:t>
            </a:r>
            <a:endParaRPr sz="3200">
              <a:solidFill>
                <a:srgbClr val="F5BEBC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endParaRPr sz="43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19"/>
          <p:cNvSpPr/>
          <p:nvPr/>
        </p:nvSpPr>
        <p:spPr>
          <a:xfrm>
            <a:off x="-2205283" y="4047445"/>
            <a:ext cx="6370482" cy="6370481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3" name="Google Shape;223;p19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6610" y="2744780"/>
            <a:ext cx="1635742" cy="1617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9" descr="Image"/>
          <p:cNvPicPr preferRelativeResize="0"/>
          <p:nvPr/>
        </p:nvPicPr>
        <p:blipFill rotWithShape="1">
          <a:blip r:embed="rId4">
            <a:alphaModFix/>
          </a:blip>
          <a:srcRect t="44925" r="34529"/>
          <a:stretch/>
        </p:blipFill>
        <p:spPr>
          <a:xfrm>
            <a:off x="9400286" y="-20834"/>
            <a:ext cx="2801351" cy="2356504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19"/>
          <p:cNvSpPr txBox="1"/>
          <p:nvPr/>
        </p:nvSpPr>
        <p:spPr>
          <a:xfrm>
            <a:off x="5955127" y="3553648"/>
            <a:ext cx="5714063" cy="2954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ahoma"/>
              <a:buNone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Очікувані результати </a:t>
            </a:r>
            <a:endParaRPr sz="25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endParaRPr sz="2500" b="1" i="0" u="none" strike="noStrike" cap="none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ahoma"/>
              <a:buNone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Пропонований зміст</a:t>
            </a:r>
            <a:endParaRPr sz="25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endParaRPr sz="2500" b="1" i="0" u="none" strike="noStrike" cap="none"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Tahoma"/>
              <a:buNone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Види навчальної діяльності</a:t>
            </a:r>
            <a:endParaRPr sz="25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1800"/>
              <a:buFont typeface="Tahoma"/>
              <a:buNone/>
            </a:pPr>
            <a:r>
              <a:rPr lang="uk-UA" sz="1800" b="1" i="0" u="none" strike="noStrike" cap="none">
                <a:solidFill>
                  <a:srgbClr val="833C0B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AFE3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"/>
          <p:cNvSpPr/>
          <p:nvPr/>
        </p:nvSpPr>
        <p:spPr>
          <a:xfrm>
            <a:off x="7485774" y="3903991"/>
            <a:ext cx="6370481" cy="6370482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447800" y="1130066"/>
            <a:ext cx="9030886" cy="4711934"/>
          </a:xfrm>
          <a:prstGeom prst="roundRect">
            <a:avLst>
              <a:gd name="adj" fmla="val 1400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2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573" y="537354"/>
            <a:ext cx="1458625" cy="145743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2"/>
          <p:cNvSpPr txBox="1"/>
          <p:nvPr/>
        </p:nvSpPr>
        <p:spPr>
          <a:xfrm>
            <a:off x="1447800" y="1646809"/>
            <a:ext cx="7270079" cy="53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32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ЩО МИ НАДОЛУЖУЄМО?</a:t>
            </a:r>
            <a:endParaRPr>
              <a:solidFill>
                <a:srgbClr val="00B0F0"/>
              </a:solidFill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10897676" y="2895613"/>
            <a:ext cx="1092175" cy="109217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/>
          <p:cNvSpPr txBox="1"/>
          <p:nvPr/>
        </p:nvSpPr>
        <p:spPr>
          <a:xfrm>
            <a:off x="2464507" y="2387600"/>
            <a:ext cx="4270200" cy="2031900"/>
          </a:xfrm>
          <a:prstGeom prst="rect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1800"/>
              <a:buFont typeface="Tahoma"/>
              <a:buNone/>
            </a:pPr>
            <a:r>
              <a:rPr lang="uk-UA" sz="1800" b="1" i="0" u="none" strike="noStrike" cap="none">
                <a:solidFill>
                  <a:srgbClr val="00B0F0"/>
                </a:solidFill>
              </a:rPr>
              <a:t>Освітні втрати</a:t>
            </a:r>
            <a:r>
              <a:rPr lang="uk-UA" sz="1800" b="1" i="0" u="none" strike="noStrike" cap="none">
                <a:solidFill>
                  <a:srgbClr val="833C0B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– втрати можливостей для всебічного розвитку учнів – інтелектуального, соціального, емоційного, психологічного тощо.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13465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13465"/>
              </a:solidFill>
              <a:latin typeface="Times"/>
              <a:ea typeface="Times"/>
              <a:cs typeface="Times"/>
              <a:sym typeface="Time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13465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5854417" y="3593342"/>
            <a:ext cx="4316840" cy="2004569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1800"/>
              <a:buFont typeface="Tahoma"/>
              <a:buNone/>
            </a:pPr>
            <a:r>
              <a:rPr lang="uk-UA" sz="1800" b="1" i="0" u="none" strike="noStrike" cap="none">
                <a:solidFill>
                  <a:srgbClr val="00B0F0"/>
                </a:solidFill>
              </a:rPr>
              <a:t>Навчальні втрати</a:t>
            </a:r>
            <a:r>
              <a:rPr lang="uk-UA" sz="1800" b="1" i="0" u="none" strike="noStrike" cap="none">
                <a:solidFill>
                  <a:srgbClr val="833C0B"/>
                </a:solidFill>
              </a:rPr>
              <a:t> </a:t>
            </a:r>
            <a:r>
              <a:rPr lang="uk-UA" sz="1800" i="0" u="none" strike="noStrike" cap="none">
                <a:solidFill>
                  <a:schemeClr val="dk1"/>
                </a:solidFill>
              </a:rPr>
              <a:t>– це будь-яка втрата знань, умінь, навичок тощо чи їх недоотримання та / або уповільнення чи зупинка академічного прогресу через паузи в навчанні конкретного учня. </a:t>
            </a:r>
            <a:endParaRPr sz="1800" i="0" u="none" strike="noStrike" cap="none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lt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pic>
        <p:nvPicPr>
          <p:cNvPr id="64" name="Google Shape;64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42551" y="1544766"/>
            <a:ext cx="1630420" cy="174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A032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0"/>
          <p:cNvSpPr txBox="1"/>
          <p:nvPr/>
        </p:nvSpPr>
        <p:spPr>
          <a:xfrm>
            <a:off x="1065283" y="873717"/>
            <a:ext cx="7413000" cy="16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4D4E3"/>
              </a:buClr>
              <a:buSzPts val="3500"/>
              <a:buFont typeface="Tahoma"/>
              <a:buNone/>
            </a:pPr>
            <a:r>
              <a:rPr lang="uk-UA" sz="3200" b="1">
                <a:solidFill>
                  <a:srgbClr val="F5BEBC"/>
                </a:solidFill>
              </a:rPr>
              <a:t>МОДЕЛЬНІ НАВЧАЛЬНІ ПРОГРАМИ </a:t>
            </a:r>
            <a:endParaRPr sz="3200">
              <a:solidFill>
                <a:srgbClr val="F5BEBC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4D4E3"/>
              </a:buClr>
              <a:buSzPts val="3500"/>
              <a:buFont typeface="Tahoma"/>
              <a:buNone/>
            </a:pPr>
            <a:r>
              <a:rPr lang="uk-UA" sz="3200" b="1">
                <a:solidFill>
                  <a:srgbClr val="F5BEBC"/>
                </a:solidFill>
              </a:rPr>
              <a:t>ДЛЯ 5-6 КЛАСІВ</a:t>
            </a:r>
            <a:endParaRPr sz="3500" b="1">
              <a:solidFill>
                <a:srgbClr val="F4D4E3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00"/>
              <a:buFont typeface="Arial"/>
              <a:buNone/>
            </a:pPr>
            <a:endParaRPr sz="43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0"/>
          <p:cNvSpPr/>
          <p:nvPr/>
        </p:nvSpPr>
        <p:spPr>
          <a:xfrm>
            <a:off x="-2205283" y="4047445"/>
            <a:ext cx="6370482" cy="6370481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p20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6610" y="2744780"/>
            <a:ext cx="1635742" cy="1617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0" descr="Image"/>
          <p:cNvPicPr preferRelativeResize="0"/>
          <p:nvPr/>
        </p:nvPicPr>
        <p:blipFill rotWithShape="1">
          <a:blip r:embed="rId4">
            <a:alphaModFix/>
          </a:blip>
          <a:srcRect t="44925" r="34529"/>
          <a:stretch/>
        </p:blipFill>
        <p:spPr>
          <a:xfrm>
            <a:off x="9400286" y="-20834"/>
            <a:ext cx="2801351" cy="2356504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0"/>
          <p:cNvSpPr txBox="1"/>
          <p:nvPr/>
        </p:nvSpPr>
        <p:spPr>
          <a:xfrm>
            <a:off x="4840131" y="3553648"/>
            <a:ext cx="4308300" cy="303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alibri"/>
              <a:buNone/>
            </a:pPr>
            <a:endParaRPr sz="30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457200" marR="0" lvl="0" indent="-425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AutoNum type="arabicPeriod"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Інформація.</a:t>
            </a:r>
            <a:endParaRPr sz="2500"/>
          </a:p>
          <a:p>
            <a:pPr marL="457200" marR="0" lvl="0" indent="-425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AutoNum type="arabicPeriod"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Комунікація.</a:t>
            </a:r>
            <a:endParaRPr sz="2500"/>
          </a:p>
          <a:p>
            <a:pPr marL="457200" marR="0" lvl="0" indent="-425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AutoNum type="arabicPeriod"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Текст.</a:t>
            </a:r>
            <a:endParaRPr sz="2500"/>
          </a:p>
          <a:p>
            <a:pPr marL="457200" marR="0" lvl="0" indent="-425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AutoNum type="arabicPeriod"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Літературний твір.</a:t>
            </a:r>
            <a:endParaRPr sz="2500"/>
          </a:p>
          <a:p>
            <a:pPr marL="457200" marR="0" lvl="0" indent="-425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AutoNum type="arabicPeriod"/>
            </a:pPr>
            <a:r>
              <a:rPr lang="uk-UA" sz="2500" b="1" i="0" u="none" strike="noStrike" cap="none">
                <a:solidFill>
                  <a:schemeClr val="lt1"/>
                </a:solidFill>
              </a:rPr>
              <a:t>Мовні засоби.</a:t>
            </a:r>
            <a:endParaRPr sz="25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1800"/>
              <a:buFont typeface="Tahoma"/>
              <a:buNone/>
            </a:pPr>
            <a:r>
              <a:rPr lang="uk-UA" sz="1800" b="1" i="0" u="none" strike="noStrike" cap="none">
                <a:solidFill>
                  <a:srgbClr val="833C0B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1"/>
          <p:cNvSpPr txBox="1"/>
          <p:nvPr/>
        </p:nvSpPr>
        <p:spPr>
          <a:xfrm>
            <a:off x="2247462" y="1081241"/>
            <a:ext cx="9334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500"/>
              <a:buFont typeface="Tahoma"/>
              <a:buNone/>
            </a:pPr>
            <a:r>
              <a:rPr lang="uk-UA" sz="2600" b="1" i="0" u="none" strike="noStrike" cap="none">
                <a:solidFill>
                  <a:srgbClr val="00B0F0"/>
                </a:solidFill>
              </a:rPr>
              <a:t>ВИМОГИ ДО ОБОВ’ЯЗКОВИХ РЕЗУЛЬТАТІВ НАВЧАННЯ УЧНІВ З МОВНО-ЛІТЕРАТУРНОЇ ОСВІТНЬОЇ ГАЛУЗІ </a:t>
            </a:r>
            <a:endParaRPr sz="26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240" name="Google Shape;240;p21"/>
          <p:cNvSpPr txBox="1"/>
          <p:nvPr/>
        </p:nvSpPr>
        <p:spPr>
          <a:xfrm>
            <a:off x="2247451" y="2391850"/>
            <a:ext cx="77478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A212"/>
              </a:buClr>
              <a:buSzPts val="1800"/>
              <a:buFont typeface="Helvetica Neue"/>
              <a:buAutoNum type="arabicPeriod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УСНА ВЗАЄМОДІЯ</a:t>
            </a:r>
            <a:r>
              <a:rPr lang="uk-UA" sz="1800" b="1" i="0" u="none" strike="noStrike" cap="none">
                <a:solidFill>
                  <a:srgbClr val="013465"/>
                </a:solidFill>
              </a:rPr>
              <a:t> </a:t>
            </a:r>
            <a:r>
              <a:rPr lang="uk-UA" sz="1800" i="0" u="none" strike="noStrike" cap="none">
                <a:solidFill>
                  <a:schemeClr val="dk1"/>
                </a:solidFill>
              </a:rPr>
              <a:t>(Взаємодіє з іншими особами в усній формі…)</a:t>
            </a:r>
            <a:endParaRPr sz="1800" i="0" u="none" strike="noStrike" cap="none">
              <a:solidFill>
                <a:schemeClr val="dk1"/>
              </a:solidFill>
            </a:endParaRPr>
          </a:p>
          <a:p>
            <a:pPr marL="3429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A212"/>
              </a:buClr>
              <a:buSzPts val="1800"/>
              <a:buFont typeface="Helvetica Neue"/>
              <a:buAutoNum type="arabicPeriod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РОБОТА З ТЕКСТОМ</a:t>
            </a:r>
            <a:r>
              <a:rPr lang="uk-UA" sz="1800" b="1" i="0" u="none" strike="noStrike" cap="none">
                <a:solidFill>
                  <a:srgbClr val="013465"/>
                </a:solidFill>
              </a:rPr>
              <a:t> </a:t>
            </a:r>
            <a:r>
              <a:rPr lang="uk-UA" sz="1800" i="0" u="none" strike="noStrike" cap="none">
                <a:solidFill>
                  <a:schemeClr val="dk1"/>
                </a:solidFill>
              </a:rPr>
              <a:t>(Сприймає, аналізує, інтерпретує, критично оцінює інформацію в текстах різних видів…)</a:t>
            </a:r>
            <a:endParaRPr sz="1800"/>
          </a:p>
          <a:p>
            <a:pPr marL="3429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A212"/>
              </a:buClr>
              <a:buSzPts val="1800"/>
              <a:buFont typeface="Helvetica Neue"/>
              <a:buAutoNum type="arabicPeriod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ПИСЬМОВА ВЗАЄМОДІЯ</a:t>
            </a:r>
            <a:r>
              <a:rPr lang="uk-UA" sz="1800" b="1" i="0" u="none" strike="noStrike" cap="none">
                <a:solidFill>
                  <a:srgbClr val="013465"/>
                </a:solidFill>
              </a:rPr>
              <a:t> </a:t>
            </a:r>
            <a:r>
              <a:rPr lang="uk-UA" sz="1800" i="0" u="none" strike="noStrike" cap="none">
                <a:solidFill>
                  <a:schemeClr val="dk1"/>
                </a:solidFill>
              </a:rPr>
              <a:t>(Висловлює власні думки, почуття, ставлення та ідеї, взаємодіє з іншими особами у письмовій формі…)</a:t>
            </a:r>
            <a:endParaRPr sz="1800"/>
          </a:p>
          <a:p>
            <a:pPr marL="342900" marR="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A212"/>
              </a:buClr>
              <a:buSzPts val="1800"/>
              <a:buFont typeface="Helvetica Neue"/>
              <a:buAutoNum type="arabicPeriod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ДОСЛІДЖЕННЯ МОВЛЕННЯ </a:t>
            </a:r>
            <a:r>
              <a:rPr lang="uk-UA" sz="1800" i="0" u="none" strike="noStrike" cap="none">
                <a:solidFill>
                  <a:schemeClr val="dk1"/>
                </a:solidFill>
              </a:rPr>
              <a:t>(Досліджує індивідуальне мовлення, спостерігає за мовними та літературними явищами, аналізує їх…)</a:t>
            </a:r>
            <a:endParaRPr sz="1800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241" name="Google Shape;241;p21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5796" y="900795"/>
            <a:ext cx="1063596" cy="92650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1"/>
          <p:cNvSpPr/>
          <p:nvPr/>
        </p:nvSpPr>
        <p:spPr>
          <a:xfrm>
            <a:off x="8815731" y="4833319"/>
            <a:ext cx="4808590" cy="4808590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1"/>
          <p:cNvSpPr/>
          <p:nvPr/>
        </p:nvSpPr>
        <p:spPr>
          <a:xfrm>
            <a:off x="10984473" y="3926592"/>
            <a:ext cx="926506" cy="926506"/>
          </a:xfrm>
          <a:prstGeom prst="ellipse">
            <a:avLst/>
          </a:prstGeom>
          <a:solidFill>
            <a:srgbClr val="EEB94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2"/>
          <p:cNvSpPr txBox="1"/>
          <p:nvPr/>
        </p:nvSpPr>
        <p:spPr>
          <a:xfrm>
            <a:off x="2246805" y="1046729"/>
            <a:ext cx="933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УСНА ВЗАЄМОДІЯ</a:t>
            </a:r>
            <a:endParaRPr sz="3200"/>
          </a:p>
        </p:txBody>
      </p:sp>
      <p:sp>
        <p:nvSpPr>
          <p:cNvPr id="249" name="Google Shape;249;p22"/>
          <p:cNvSpPr txBox="1"/>
          <p:nvPr/>
        </p:nvSpPr>
        <p:spPr>
          <a:xfrm>
            <a:off x="2246802" y="1956425"/>
            <a:ext cx="7822500" cy="44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1800"/>
              <a:buFont typeface="Tahoma"/>
              <a:buNone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Загальні результати</a:t>
            </a:r>
            <a:endParaRPr sz="1800">
              <a:solidFill>
                <a:srgbClr val="00A212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сприймає</a:t>
            </a:r>
            <a:r>
              <a:rPr lang="uk-UA" sz="18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усну інформацію;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перетворює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інформацію з почутого повідомлення в різні форми повідомлень;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виокремлює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усну інформацію;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аналізує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та </a:t>
            </a:r>
            <a:r>
              <a:rPr lang="uk-UA" sz="1800" b="1" i="0" u="none" strike="noStrike" cap="none">
                <a:solidFill>
                  <a:srgbClr val="00A212"/>
                </a:solidFill>
              </a:rPr>
              <a:t>інтерпретує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усну інформацію;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оцінює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усну інформацію;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висловлює</a:t>
            </a:r>
            <a:r>
              <a:rPr lang="uk-UA" sz="18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та обстоює власні погляди, ідеї, переконання;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використовує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вербальні та невербальні засоби під час представлення своїх думок;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регулює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власний емоційний стан</a:t>
            </a:r>
            <a:endParaRPr sz="1800" b="1" i="0" u="none" strike="noStrike" cap="none">
              <a:solidFill>
                <a:srgbClr val="833C0B"/>
              </a:solidFill>
            </a:endParaRPr>
          </a:p>
        </p:txBody>
      </p:sp>
      <p:pic>
        <p:nvPicPr>
          <p:cNvPr id="250" name="Google Shape;250;p22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7121" y="559495"/>
            <a:ext cx="1063596" cy="92650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2"/>
          <p:cNvSpPr/>
          <p:nvPr/>
        </p:nvSpPr>
        <p:spPr>
          <a:xfrm>
            <a:off x="8815731" y="4833319"/>
            <a:ext cx="4808590" cy="4808590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2"/>
          <p:cNvSpPr/>
          <p:nvPr/>
        </p:nvSpPr>
        <p:spPr>
          <a:xfrm>
            <a:off x="10984473" y="3926592"/>
            <a:ext cx="926506" cy="926506"/>
          </a:xfrm>
          <a:prstGeom prst="ellipse">
            <a:avLst/>
          </a:prstGeom>
          <a:solidFill>
            <a:srgbClr val="EEB94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3"/>
          <p:cNvSpPr txBox="1"/>
          <p:nvPr/>
        </p:nvSpPr>
        <p:spPr>
          <a:xfrm>
            <a:off x="2269233" y="490659"/>
            <a:ext cx="93348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УСНА ВЗАЄМОДІЯ</a:t>
            </a:r>
            <a:endParaRPr sz="32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(СЛУХАННЯ/АУДІЮВАННЯ)</a:t>
            </a:r>
            <a:endParaRPr sz="320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013465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58" name="Google Shape;258;p23"/>
          <p:cNvSpPr txBox="1"/>
          <p:nvPr/>
        </p:nvSpPr>
        <p:spPr>
          <a:xfrm>
            <a:off x="2269225" y="1827300"/>
            <a:ext cx="7952400" cy="43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2800"/>
              <a:buFont typeface="Tahoma"/>
              <a:buNone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Очікувані результати</a:t>
            </a:r>
            <a:endParaRPr sz="1600">
              <a:solidFill>
                <a:srgbClr val="00A212"/>
              </a:solidFill>
            </a:endParaRPr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❑"/>
            </a:pPr>
            <a:r>
              <a:rPr lang="uk-UA" sz="1600" i="0" u="none" strike="noStrike" cap="none">
                <a:solidFill>
                  <a:srgbClr val="000000"/>
                </a:solidFill>
              </a:rPr>
              <a:t>уважно </a:t>
            </a:r>
            <a:r>
              <a:rPr lang="uk-UA" sz="1600" b="1" i="0" u="none" strike="noStrike" cap="none">
                <a:solidFill>
                  <a:srgbClr val="00A212"/>
                </a:solidFill>
              </a:rPr>
              <a:t>слухати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висловлювання й </a:t>
            </a:r>
            <a:r>
              <a:rPr lang="uk-UA" sz="1600" b="1" i="0" u="none" strike="noStrike" cap="none">
                <a:solidFill>
                  <a:srgbClr val="00A212"/>
                </a:solidFill>
              </a:rPr>
              <a:t>реагувати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на почуте, </a:t>
            </a:r>
            <a:r>
              <a:rPr lang="uk-UA" sz="1600" b="1" i="0" u="none" strike="noStrike" cap="none">
                <a:solidFill>
                  <a:srgbClr val="00A212"/>
                </a:solidFill>
              </a:rPr>
              <a:t>уточнювати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інформацію; </a:t>
            </a:r>
            <a:endParaRPr sz="1600"/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відтворювати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зміст почутого й фіксувати його у формі плану, конспекту тощо; </a:t>
            </a:r>
            <a:endParaRPr sz="1600"/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❑"/>
            </a:pPr>
            <a:r>
              <a:rPr lang="uk-UA" sz="1600" i="0" u="none" strike="noStrike" cap="none">
                <a:solidFill>
                  <a:srgbClr val="000000"/>
                </a:solidFill>
              </a:rPr>
              <a:t>у різний спосіб </a:t>
            </a:r>
            <a:r>
              <a:rPr lang="uk-UA" sz="1600" b="1" i="0" u="none" strike="noStrike" cap="none">
                <a:solidFill>
                  <a:srgbClr val="00A212"/>
                </a:solidFill>
              </a:rPr>
              <a:t>візуалізувати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почуте; </a:t>
            </a:r>
            <a:endParaRPr sz="1600"/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знаходити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в почутому потрібну інформацію; </a:t>
            </a:r>
            <a:endParaRPr sz="1600"/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розрізняти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відому і нову, основну й другорядну інформацію; </a:t>
            </a:r>
            <a:endParaRPr sz="1600"/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визначати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тему, мету, мікротеми й важливі деталі почутого повідомлення; </a:t>
            </a:r>
            <a:endParaRPr sz="1600"/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систематизувати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й </a:t>
            </a:r>
            <a:r>
              <a:rPr lang="uk-UA" sz="1600" b="1" i="0" u="none" strike="noStrike" cap="none">
                <a:solidFill>
                  <a:srgbClr val="00A212"/>
                </a:solidFill>
              </a:rPr>
              <a:t>узагальнювати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різні думки в повідомленнях інших осіб; </a:t>
            </a:r>
            <a:endParaRPr sz="1600"/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пояснювати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зв’язок між формою й змістом почутого; </a:t>
            </a:r>
            <a:endParaRPr sz="1600"/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пов’язувати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почуте з власним життєвим досвідом; </a:t>
            </a:r>
            <a:endParaRPr sz="1600"/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оцінювати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достовірність і повноту почутої інформації тощо</a:t>
            </a:r>
            <a:endParaRPr sz="1600" b="1" i="0" u="none" strike="noStrike" cap="none">
              <a:solidFill>
                <a:srgbClr val="833C0B"/>
              </a:solidFill>
            </a:endParaRPr>
          </a:p>
        </p:txBody>
      </p:sp>
      <p:pic>
        <p:nvPicPr>
          <p:cNvPr id="259" name="Google Shape;259;p23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1121" y="490645"/>
            <a:ext cx="1063596" cy="92650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3"/>
          <p:cNvSpPr/>
          <p:nvPr/>
        </p:nvSpPr>
        <p:spPr>
          <a:xfrm>
            <a:off x="8815731" y="4833319"/>
            <a:ext cx="4808590" cy="4808590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3"/>
          <p:cNvSpPr/>
          <p:nvPr/>
        </p:nvSpPr>
        <p:spPr>
          <a:xfrm>
            <a:off x="10984473" y="3926592"/>
            <a:ext cx="926506" cy="926506"/>
          </a:xfrm>
          <a:prstGeom prst="ellipse">
            <a:avLst/>
          </a:prstGeom>
          <a:solidFill>
            <a:srgbClr val="EEB94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4"/>
          <p:cNvSpPr txBox="1"/>
          <p:nvPr/>
        </p:nvSpPr>
        <p:spPr>
          <a:xfrm>
            <a:off x="2236576" y="535795"/>
            <a:ext cx="93348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УСНА ВЗАЄМОДІЯ</a:t>
            </a:r>
            <a:endParaRPr sz="3200" b="1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(ГОВОРІННЯ)</a:t>
            </a:r>
            <a:endParaRPr sz="3200" b="1"/>
          </a:p>
        </p:txBody>
      </p:sp>
      <p:sp>
        <p:nvSpPr>
          <p:cNvPr id="267" name="Google Shape;267;p24"/>
          <p:cNvSpPr txBox="1"/>
          <p:nvPr/>
        </p:nvSpPr>
        <p:spPr>
          <a:xfrm>
            <a:off x="2131549" y="1593900"/>
            <a:ext cx="7620900" cy="52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2800"/>
              <a:buFont typeface="Tahoma"/>
              <a:buNone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Очікувані результати</a:t>
            </a:r>
            <a:endParaRPr sz="1800">
              <a:solidFill>
                <a:srgbClr val="00A212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❑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конструктивно </a:t>
            </a:r>
            <a:r>
              <a:rPr lang="uk-UA" sz="1800" b="1" i="0" u="none" strike="noStrike" cap="none">
                <a:solidFill>
                  <a:srgbClr val="00A212"/>
                </a:solidFill>
              </a:rPr>
              <a:t>спілкуватися</a:t>
            </a:r>
            <a:r>
              <a:rPr lang="uk-UA" sz="1800" i="0" u="none" strike="noStrike" cap="none">
                <a:solidFill>
                  <a:srgbClr val="00A212"/>
                </a:solidFill>
              </a:rPr>
              <a:t>, </a:t>
            </a:r>
            <a:r>
              <a:rPr lang="uk-UA" sz="1800" b="1" i="0" u="none" strike="noStrike" cap="none">
                <a:solidFill>
                  <a:srgbClr val="00A212"/>
                </a:solidFill>
              </a:rPr>
              <a:t>висловлювати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своє ставлення до думок інших осіб;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обстоювати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власну позицію щодо окремих питань, наводячи аргументи та приклади й цитуючи тексти;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❑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логічно </a:t>
            </a:r>
            <a:r>
              <a:rPr lang="uk-UA" sz="1800" b="1" i="0" u="none" strike="noStrike" cap="none">
                <a:solidFill>
                  <a:srgbClr val="00A212"/>
                </a:solidFill>
              </a:rPr>
              <a:t>структурувати</a:t>
            </a:r>
            <a:r>
              <a:rPr lang="uk-UA" sz="18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власне усне висловлення;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❑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доречно </a:t>
            </a:r>
            <a:r>
              <a:rPr lang="uk-UA" sz="1800" b="1" i="0" u="none" strike="noStrike" cap="none">
                <a:solidFill>
                  <a:srgbClr val="00A212"/>
                </a:solidFill>
              </a:rPr>
              <a:t>використовувати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вербальні й невербальні засоби спілкування;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добирати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стиль мовлення відповідно до ситуації спілкування;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дотримуватися</a:t>
            </a:r>
            <a:r>
              <a:rPr lang="uk-UA" sz="18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норм у виборі мовленнєвих засобів;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збагачувати</a:t>
            </a:r>
            <a:r>
              <a:rPr lang="uk-UA" sz="18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власне мовлення засобами художньої виразності;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розповідати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про власний емоційний стан;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регулювати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власні емоції під час комунікації тощо</a:t>
            </a:r>
            <a:endParaRPr sz="1800" b="1" i="0" u="none" strike="noStrike" cap="none">
              <a:solidFill>
                <a:srgbClr val="833C0B"/>
              </a:solidFill>
            </a:endParaRPr>
          </a:p>
        </p:txBody>
      </p:sp>
      <p:pic>
        <p:nvPicPr>
          <p:cNvPr id="268" name="Google Shape;268;p24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5796" y="565145"/>
            <a:ext cx="1063596" cy="926505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4"/>
          <p:cNvSpPr/>
          <p:nvPr/>
        </p:nvSpPr>
        <p:spPr>
          <a:xfrm>
            <a:off x="8815731" y="4833319"/>
            <a:ext cx="4808590" cy="4808590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4"/>
          <p:cNvSpPr/>
          <p:nvPr/>
        </p:nvSpPr>
        <p:spPr>
          <a:xfrm>
            <a:off x="10984473" y="3926592"/>
            <a:ext cx="926506" cy="926506"/>
          </a:xfrm>
          <a:prstGeom prst="ellipse">
            <a:avLst/>
          </a:prstGeom>
          <a:solidFill>
            <a:srgbClr val="EEB94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5"/>
          <p:cNvSpPr txBox="1"/>
          <p:nvPr/>
        </p:nvSpPr>
        <p:spPr>
          <a:xfrm>
            <a:off x="2106766" y="629883"/>
            <a:ext cx="933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РОБОТА З ТЕКСТОМ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276" name="Google Shape;276;p25"/>
          <p:cNvSpPr txBox="1"/>
          <p:nvPr/>
        </p:nvSpPr>
        <p:spPr>
          <a:xfrm>
            <a:off x="2106775" y="1331675"/>
            <a:ext cx="7176300" cy="53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3200"/>
              <a:buFont typeface="Tahoma"/>
              <a:buNone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 Очікувані результати</a:t>
            </a:r>
            <a:endParaRPr sz="1700">
              <a:solidFill>
                <a:srgbClr val="00A212"/>
              </a:solidFill>
            </a:endParaRPr>
          </a:p>
          <a:p>
            <a:pPr marL="285750" marR="0" lvl="0" indent="-279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застосовувати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основні види читання різних текстів;</a:t>
            </a:r>
            <a:endParaRPr sz="1700"/>
          </a:p>
          <a:p>
            <a:pPr marL="285750" marR="0" lvl="0" indent="-279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розрізняти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складники структури тексту; </a:t>
            </a:r>
            <a:endParaRPr sz="1700"/>
          </a:p>
          <a:p>
            <a:pPr marL="285750" marR="0" lvl="0" indent="-279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співвідносити</a:t>
            </a:r>
            <a:r>
              <a:rPr lang="uk-UA" sz="17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зміст прочитаного з історичним та культурним контекстом; </a:t>
            </a:r>
            <a:endParaRPr sz="1700"/>
          </a:p>
          <a:p>
            <a:pPr marL="285750" marR="0" lvl="0" indent="-279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визначати</a:t>
            </a:r>
            <a:r>
              <a:rPr lang="uk-UA" sz="17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основні порушені в тексті проблеми; </a:t>
            </a:r>
            <a:endParaRPr sz="1700"/>
          </a:p>
          <a:p>
            <a:pPr marL="285750" marR="0" lvl="0" indent="-279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пов’язувати</a:t>
            </a:r>
            <a:r>
              <a:rPr lang="uk-UA" sz="17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прочитане з власним життєвим досвідом; </a:t>
            </a:r>
            <a:endParaRPr sz="1700"/>
          </a:p>
          <a:p>
            <a:pPr marL="285750" marR="0" lvl="0" indent="-279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розрізняти</a:t>
            </a:r>
            <a:r>
              <a:rPr lang="uk-UA" sz="17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в прочитаному головну й другорядну, відому й нову інформацію; розрізняти факти й судження; </a:t>
            </a:r>
            <a:endParaRPr sz="1700"/>
          </a:p>
          <a:p>
            <a:pPr marL="285750" marR="0" lvl="0" indent="-279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визначати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тему, мікротеми, основу думку тексту; </a:t>
            </a:r>
            <a:endParaRPr sz="1700"/>
          </a:p>
          <a:p>
            <a:pPr marL="285750" marR="0" lvl="0" indent="-279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порівнювати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тексти за їхнім змістом та формою; </a:t>
            </a:r>
            <a:endParaRPr sz="1700"/>
          </a:p>
          <a:p>
            <a:pPr marL="285750" marR="0" lvl="0" indent="-279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поєднувати</a:t>
            </a:r>
            <a:r>
              <a:rPr lang="uk-UA" sz="1700" i="0" u="none" strike="noStrike" cap="none">
                <a:solidFill>
                  <a:srgbClr val="00A212"/>
                </a:solidFill>
              </a:rPr>
              <a:t> г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рафічну, числову та текстову інформацію в прочитаному; </a:t>
            </a:r>
            <a:endParaRPr sz="1700"/>
          </a:p>
          <a:p>
            <a:pPr marL="285750" marR="0" lvl="0" indent="-2794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розрізняти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тексти різних типів, стилів і жанрів; </a:t>
            </a:r>
            <a:endParaRPr sz="1700" b="1" i="0" u="none" strike="noStrike" cap="none">
              <a:solidFill>
                <a:srgbClr val="833C0B"/>
              </a:solidFill>
            </a:endParaRPr>
          </a:p>
        </p:txBody>
      </p:sp>
      <p:pic>
        <p:nvPicPr>
          <p:cNvPr id="277" name="Google Shape;277;p25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796" y="252945"/>
            <a:ext cx="1063596" cy="92650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5"/>
          <p:cNvSpPr/>
          <p:nvPr/>
        </p:nvSpPr>
        <p:spPr>
          <a:xfrm>
            <a:off x="8815731" y="4833319"/>
            <a:ext cx="4808590" cy="4808590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25"/>
          <p:cNvSpPr/>
          <p:nvPr/>
        </p:nvSpPr>
        <p:spPr>
          <a:xfrm>
            <a:off x="10984473" y="3926592"/>
            <a:ext cx="926506" cy="926506"/>
          </a:xfrm>
          <a:prstGeom prst="ellipse">
            <a:avLst/>
          </a:prstGeom>
          <a:solidFill>
            <a:srgbClr val="EEB94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6"/>
          <p:cNvSpPr txBox="1"/>
          <p:nvPr/>
        </p:nvSpPr>
        <p:spPr>
          <a:xfrm>
            <a:off x="2109023" y="676247"/>
            <a:ext cx="933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РОБОТА З ТЕКСТОМ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285" name="Google Shape;285;p26"/>
          <p:cNvSpPr txBox="1"/>
          <p:nvPr/>
        </p:nvSpPr>
        <p:spPr>
          <a:xfrm>
            <a:off x="2109026" y="1364050"/>
            <a:ext cx="7372500" cy="54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3200"/>
              <a:buFont typeface="Tahoma"/>
              <a:buNone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 Очікувані результати</a:t>
            </a:r>
            <a:endParaRPr sz="1800">
              <a:solidFill>
                <a:srgbClr val="00A212"/>
              </a:solidFill>
            </a:endParaRPr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розпізнавати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основні виражальні засоби; </a:t>
            </a:r>
            <a:endParaRPr sz="1700"/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формулювати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висновки на основі прочитаного; </a:t>
            </a:r>
            <a:endParaRPr sz="1700"/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висловлювати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власні почуття й враження від прочитаного; </a:t>
            </a:r>
            <a:endParaRPr sz="1700"/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обґрунтовувати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значення здобутої в тексті інформації; </a:t>
            </a:r>
            <a:endParaRPr sz="1700"/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визначати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актуальність і несуперечливість інформації; </a:t>
            </a:r>
            <a:endParaRPr sz="1700"/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аргументувати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власну оцінку прочитаного; </a:t>
            </a:r>
            <a:endParaRPr sz="1700"/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розширювати</a:t>
            </a:r>
            <a:r>
              <a:rPr lang="uk-UA" sz="17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коло власних читацьких інтересів; </a:t>
            </a:r>
            <a:endParaRPr sz="1700"/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48A032"/>
                </a:solidFill>
              </a:rPr>
              <a:t>використовувати</a:t>
            </a:r>
            <a:r>
              <a:rPr lang="uk-UA" sz="1700" i="0" u="none" strike="noStrike" cap="none">
                <a:solidFill>
                  <a:srgbClr val="48A032"/>
                </a:solidFill>
              </a:rPr>
              <a:t> 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достовірні джерела інформації для розв’язання завдань; </a:t>
            </a:r>
            <a:endParaRPr sz="1700"/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переказувати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зміст прочитаного в різний спосіб; </a:t>
            </a:r>
            <a:endParaRPr sz="1700"/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використовувати</a:t>
            </a:r>
            <a:r>
              <a:rPr lang="uk-UA" sz="17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різні способи візуалізації прочитаного; </a:t>
            </a:r>
            <a:endParaRPr sz="1700"/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створювати</a:t>
            </a:r>
            <a:r>
              <a:rPr lang="uk-UA" sz="17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текст на основі графічної інформації; </a:t>
            </a:r>
            <a:endParaRPr sz="1700"/>
          </a:p>
          <a:p>
            <a:pPr marL="0" marR="0" lvl="0" indent="635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700"/>
              <a:buFont typeface="Noto Sans Symbols"/>
              <a:buChar char="❑"/>
            </a:pPr>
            <a:r>
              <a:rPr lang="uk-UA" sz="1700" b="1" i="0" u="none" strike="noStrike" cap="none">
                <a:solidFill>
                  <a:srgbClr val="00A212"/>
                </a:solidFill>
              </a:rPr>
              <a:t>експериментувати</a:t>
            </a:r>
            <a:r>
              <a:rPr lang="uk-UA" sz="1700" i="0" u="none" strike="noStrike" cap="none">
                <a:solidFill>
                  <a:srgbClr val="000000"/>
                </a:solidFill>
              </a:rPr>
              <a:t> з текстом, зокрема створюючи власний медійний продукт</a:t>
            </a:r>
            <a:endParaRPr sz="1700" b="1" i="0" u="none" strike="noStrike" cap="none">
              <a:solidFill>
                <a:srgbClr val="833C0B"/>
              </a:solidFill>
            </a:endParaRPr>
          </a:p>
        </p:txBody>
      </p:sp>
      <p:pic>
        <p:nvPicPr>
          <p:cNvPr id="286" name="Google Shape;286;p26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9146" y="306345"/>
            <a:ext cx="1063596" cy="92650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6"/>
          <p:cNvSpPr/>
          <p:nvPr/>
        </p:nvSpPr>
        <p:spPr>
          <a:xfrm>
            <a:off x="8815731" y="4833319"/>
            <a:ext cx="4808590" cy="4808590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26"/>
          <p:cNvSpPr/>
          <p:nvPr/>
        </p:nvSpPr>
        <p:spPr>
          <a:xfrm>
            <a:off x="10984473" y="3926592"/>
            <a:ext cx="926506" cy="926506"/>
          </a:xfrm>
          <a:prstGeom prst="ellipse">
            <a:avLst/>
          </a:prstGeom>
          <a:solidFill>
            <a:srgbClr val="EEB94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7"/>
          <p:cNvSpPr txBox="1"/>
          <p:nvPr/>
        </p:nvSpPr>
        <p:spPr>
          <a:xfrm>
            <a:off x="2354137" y="1334691"/>
            <a:ext cx="933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ПИСЬМОВА ВЗАЄМОДІЯ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294" name="Google Shape;294;p27"/>
          <p:cNvSpPr txBox="1"/>
          <p:nvPr/>
        </p:nvSpPr>
        <p:spPr>
          <a:xfrm>
            <a:off x="2354125" y="2391850"/>
            <a:ext cx="84330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2000"/>
              <a:buFont typeface="Tahoma"/>
              <a:buNone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Загальні результати</a:t>
            </a:r>
            <a:endParaRPr sz="1800">
              <a:solidFill>
                <a:srgbClr val="00A212"/>
              </a:solidFill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833C0B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створює</a:t>
            </a:r>
            <a:r>
              <a:rPr lang="uk-UA" sz="18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письмові висловлення;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взаємодіє</a:t>
            </a:r>
            <a:r>
              <a:rPr lang="uk-UA" sz="18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письмово в режимі реального часу (у цифровому середовищі);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редагує</a:t>
            </a:r>
            <a:r>
              <a:rPr lang="uk-UA" sz="18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письмові тексти.</a:t>
            </a:r>
            <a:endParaRPr sz="1800" b="1" i="0" u="none" strike="noStrike" cap="none">
              <a:solidFill>
                <a:srgbClr val="833C0B"/>
              </a:solidFill>
            </a:endParaRPr>
          </a:p>
        </p:txBody>
      </p:sp>
      <p:pic>
        <p:nvPicPr>
          <p:cNvPr id="295" name="Google Shape;295;p27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5796" y="900795"/>
            <a:ext cx="1063596" cy="92650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7"/>
          <p:cNvSpPr/>
          <p:nvPr/>
        </p:nvSpPr>
        <p:spPr>
          <a:xfrm>
            <a:off x="8815731" y="4833319"/>
            <a:ext cx="4808590" cy="4808590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27"/>
          <p:cNvSpPr/>
          <p:nvPr/>
        </p:nvSpPr>
        <p:spPr>
          <a:xfrm>
            <a:off x="10984473" y="3926592"/>
            <a:ext cx="926506" cy="926506"/>
          </a:xfrm>
          <a:prstGeom prst="ellipse">
            <a:avLst/>
          </a:prstGeom>
          <a:solidFill>
            <a:srgbClr val="EEB94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8"/>
          <p:cNvSpPr txBox="1"/>
          <p:nvPr/>
        </p:nvSpPr>
        <p:spPr>
          <a:xfrm>
            <a:off x="2236787" y="814616"/>
            <a:ext cx="933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ПИСЬМОВА ВЗАЄМОДІЯ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303" name="Google Shape;303;p28"/>
          <p:cNvSpPr txBox="1"/>
          <p:nvPr/>
        </p:nvSpPr>
        <p:spPr>
          <a:xfrm>
            <a:off x="2236776" y="1364050"/>
            <a:ext cx="8844900" cy="47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2800"/>
              <a:buFont typeface="Tahoma"/>
              <a:buNone/>
            </a:pPr>
            <a:endParaRPr sz="1600" b="1">
              <a:solidFill>
                <a:srgbClr val="00A212"/>
              </a:solidFill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2800"/>
              <a:buFont typeface="Tahoma"/>
              <a:buNone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Очікувані результати</a:t>
            </a:r>
            <a:endParaRPr sz="1600">
              <a:solidFill>
                <a:srgbClr val="00A212"/>
              </a:solidFill>
            </a:endParaRPr>
          </a:p>
          <a:p>
            <a:pPr marL="285750" marR="0" lvl="0" indent="-2730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записувати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власні міркування або інформацію з різних джерел; </a:t>
            </a:r>
            <a:endParaRPr sz="1600"/>
          </a:p>
          <a:p>
            <a:pPr marL="285750" marR="0" lvl="0" indent="-2730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створювати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п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исьмові тексти різних типів, стилів та жанрів; </a:t>
            </a:r>
            <a:endParaRPr sz="1600"/>
          </a:p>
          <a:p>
            <a:pPr marL="285750" marR="0" lvl="0" indent="-2730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добирати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потрібні мовні засоби; </a:t>
            </a:r>
            <a:endParaRPr sz="1600"/>
          </a:p>
          <a:p>
            <a:pPr marL="285750" marR="0" lvl="0" indent="-2730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складати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та оформлювати власне висловлення згідно з усталеними нормами; </a:t>
            </a:r>
            <a:endParaRPr sz="1600"/>
          </a:p>
          <a:p>
            <a:pPr marL="285750" marR="0" lvl="0" indent="-2730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добирати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доречні засоби мовної виразності для оформлення власного висловлення; </a:t>
            </a:r>
            <a:endParaRPr sz="1600"/>
          </a:p>
          <a:p>
            <a:pPr marL="285750" marR="0" lvl="0" indent="-2730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strike="noStrike" cap="none">
                <a:solidFill>
                  <a:srgbClr val="00A212"/>
                </a:solidFill>
              </a:rPr>
              <a:t>створювати</a:t>
            </a:r>
            <a:r>
              <a:rPr lang="uk-UA" sz="1600" i="0" strike="noStrike" cap="none">
                <a:solidFill>
                  <a:srgbClr val="00A212"/>
                </a:solidFill>
              </a:rPr>
              <a:t> 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невеликі типові повідомлення в спеціальних цифрових сервісах; </a:t>
            </a:r>
            <a:endParaRPr sz="1600"/>
          </a:p>
          <a:p>
            <a:pPr marL="285750" marR="0" lvl="0" indent="-2730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дискутувати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в онлайновому середовищі на знайомі теми, пов’язані з життєвим досвідом; </a:t>
            </a:r>
            <a:endParaRPr sz="1600"/>
          </a:p>
          <a:p>
            <a:pPr marL="285750" marR="0" lvl="0" indent="-2730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дотримуватися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етичних норм, правил безпеки та засад академічної доброчесності під час онлайнової взаємодії; </a:t>
            </a:r>
            <a:endParaRPr sz="1600"/>
          </a:p>
          <a:p>
            <a:pPr marL="285750" marR="0" lvl="0" indent="-2730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знаходити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і </a:t>
            </a:r>
            <a:r>
              <a:rPr lang="uk-UA" sz="1600" b="1" i="0" u="none" strike="noStrike" cap="none">
                <a:solidFill>
                  <a:srgbClr val="00A212"/>
                </a:solidFill>
              </a:rPr>
              <a:t>виправляти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помилки в змісті, будові й мовному оформленні </a:t>
            </a:r>
            <a:endParaRPr sz="1600"/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uk-UA" sz="1600" i="0" u="none" strike="noStrike" cap="none">
                <a:solidFill>
                  <a:srgbClr val="000000"/>
                </a:solidFill>
              </a:rPr>
              <a:t>власного висловлення; </a:t>
            </a:r>
            <a:endParaRPr sz="1600"/>
          </a:p>
          <a:p>
            <a:pPr marL="285750" marR="0" lvl="0" indent="-27305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Noto Sans Symbols"/>
              <a:buChar char="❑"/>
            </a:pPr>
            <a:r>
              <a:rPr lang="uk-UA" sz="1600" b="1" i="0" u="none" strike="noStrike" cap="none">
                <a:solidFill>
                  <a:srgbClr val="00A212"/>
                </a:solidFill>
              </a:rPr>
              <a:t>аналізувати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й </a:t>
            </a:r>
            <a:r>
              <a:rPr lang="uk-UA" sz="1600" b="1" i="0" u="none" strike="noStrike" cap="none">
                <a:solidFill>
                  <a:srgbClr val="00A212"/>
                </a:solidFill>
              </a:rPr>
              <a:t>корегувати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зміст написаного, </a:t>
            </a:r>
            <a:r>
              <a:rPr lang="uk-UA" sz="1600" b="1" i="0" u="none" strike="noStrike" cap="none">
                <a:solidFill>
                  <a:srgbClr val="00A212"/>
                </a:solidFill>
              </a:rPr>
              <a:t>вдосконалювати</a:t>
            </a:r>
            <a:r>
              <a:rPr lang="uk-UA" sz="1600" i="0" u="none" strike="noStrike" cap="none">
                <a:solidFill>
                  <a:srgbClr val="00A212"/>
                </a:solidFill>
              </a:rPr>
              <a:t> </a:t>
            </a:r>
            <a:endParaRPr sz="1600">
              <a:solidFill>
                <a:srgbClr val="00A212"/>
              </a:solidFill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uk-UA" sz="1600" i="0" u="none" strike="noStrike" cap="none">
                <a:solidFill>
                  <a:srgbClr val="000000"/>
                </a:solidFill>
              </a:rPr>
              <a:t>письмовий текст</a:t>
            </a:r>
            <a:endParaRPr sz="1600" b="1" i="0" u="none" strike="noStrike" cap="none">
              <a:solidFill>
                <a:srgbClr val="833C0B"/>
              </a:solidFill>
            </a:endParaRPr>
          </a:p>
        </p:txBody>
      </p:sp>
      <p:pic>
        <p:nvPicPr>
          <p:cNvPr id="304" name="Google Shape;304;p28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3796" y="437545"/>
            <a:ext cx="1063596" cy="926505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8"/>
          <p:cNvSpPr/>
          <p:nvPr/>
        </p:nvSpPr>
        <p:spPr>
          <a:xfrm>
            <a:off x="8815731" y="4833319"/>
            <a:ext cx="4808590" cy="4808590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28"/>
          <p:cNvSpPr/>
          <p:nvPr/>
        </p:nvSpPr>
        <p:spPr>
          <a:xfrm>
            <a:off x="10984473" y="3926592"/>
            <a:ext cx="926506" cy="926506"/>
          </a:xfrm>
          <a:prstGeom prst="ellipse">
            <a:avLst/>
          </a:prstGeom>
          <a:solidFill>
            <a:srgbClr val="EEB94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9"/>
          <p:cNvSpPr txBox="1"/>
          <p:nvPr/>
        </p:nvSpPr>
        <p:spPr>
          <a:xfrm>
            <a:off x="2247462" y="1379866"/>
            <a:ext cx="933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ДОСЛІДЖЕННЯ МОВЛЕННЯ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312" name="Google Shape;312;p29"/>
          <p:cNvSpPr txBox="1"/>
          <p:nvPr/>
        </p:nvSpPr>
        <p:spPr>
          <a:xfrm>
            <a:off x="2247461" y="2413187"/>
            <a:ext cx="9018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2000"/>
              <a:buFont typeface="Tahoma"/>
              <a:buNone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Загальні результати</a:t>
            </a:r>
            <a:endParaRPr sz="1800" b="1" i="0" u="none" strike="noStrike" cap="none">
              <a:solidFill>
                <a:srgbClr val="00A212"/>
              </a:solidFill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досліджує</a:t>
            </a:r>
            <a:r>
              <a:rPr lang="uk-UA" sz="18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мовні явища; </a:t>
            </a:r>
            <a:endParaRPr sz="1800"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використовує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знання з мови в мовленнєвій творчості</a:t>
            </a:r>
            <a:endParaRPr sz="1800" b="1" i="0" u="none" strike="noStrike" cap="none">
              <a:solidFill>
                <a:srgbClr val="833C0B"/>
              </a:solidFill>
            </a:endParaRPr>
          </a:p>
        </p:txBody>
      </p:sp>
      <p:pic>
        <p:nvPicPr>
          <p:cNvPr id="313" name="Google Shape;313;p29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5796" y="900795"/>
            <a:ext cx="1063596" cy="926505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29"/>
          <p:cNvSpPr/>
          <p:nvPr/>
        </p:nvSpPr>
        <p:spPr>
          <a:xfrm>
            <a:off x="8815731" y="4833319"/>
            <a:ext cx="4808590" cy="4808590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29"/>
          <p:cNvSpPr/>
          <p:nvPr/>
        </p:nvSpPr>
        <p:spPr>
          <a:xfrm>
            <a:off x="10984473" y="3926592"/>
            <a:ext cx="926506" cy="926506"/>
          </a:xfrm>
          <a:prstGeom prst="ellipse">
            <a:avLst/>
          </a:prstGeom>
          <a:solidFill>
            <a:srgbClr val="EEB94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AFE3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"/>
          <p:cNvSpPr/>
          <p:nvPr/>
        </p:nvSpPr>
        <p:spPr>
          <a:xfrm>
            <a:off x="7485774" y="3903991"/>
            <a:ext cx="6370481" cy="6370482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1447800" y="1130066"/>
            <a:ext cx="9030886" cy="4711934"/>
          </a:xfrm>
          <a:prstGeom prst="roundRect">
            <a:avLst>
              <a:gd name="adj" fmla="val 1400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" name="Google Shape;71;p3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573" y="537354"/>
            <a:ext cx="1458625" cy="145743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3"/>
          <p:cNvSpPr txBox="1"/>
          <p:nvPr/>
        </p:nvSpPr>
        <p:spPr>
          <a:xfrm>
            <a:off x="2235200" y="1854159"/>
            <a:ext cx="8243486" cy="53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32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ЯКІ ПРИЧИНИ НАВЧАЛЬНИХ ВТРАТ?</a:t>
            </a:r>
            <a:endParaRPr>
              <a:solidFill>
                <a:srgbClr val="00B0F0"/>
              </a:solidFill>
            </a:endParaRPr>
          </a:p>
        </p:txBody>
      </p:sp>
      <p:sp>
        <p:nvSpPr>
          <p:cNvPr id="73" name="Google Shape;73;p3"/>
          <p:cNvSpPr/>
          <p:nvPr/>
        </p:nvSpPr>
        <p:spPr>
          <a:xfrm>
            <a:off x="10897676" y="2895613"/>
            <a:ext cx="1092175" cy="109217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 txBox="1"/>
          <p:nvPr/>
        </p:nvSpPr>
        <p:spPr>
          <a:xfrm>
            <a:off x="2427512" y="2683639"/>
            <a:ext cx="7149300" cy="2031900"/>
          </a:xfrm>
          <a:prstGeom prst="rect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❑"/>
            </a:pPr>
            <a:r>
              <a:rPr lang="uk-UA" sz="1800" i="0" u="none" strike="noStrike" cap="none">
                <a:solidFill>
                  <a:srgbClr val="000000"/>
                </a:solidFill>
              </a:rPr>
              <a:t>тривалий пропуск навчальних занять (через особисті обставини, стан здоров’я, брак мотивації до навчання тощо);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❑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неефективну організацію освітнього процесу (використання недієвих методик, застарілого освітнього контенту, який не сприяє зацікавленості учнів навчанням тощо);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❑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значні незаплановані перерви в навчанні (через природні катаклізми, соціальні кризи, війну тощо)</a:t>
            </a:r>
            <a:endParaRPr sz="1800" i="0" u="none" strike="noStrike" cap="none">
              <a:solidFill>
                <a:srgbClr val="013465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0"/>
          <p:cNvSpPr txBox="1"/>
          <p:nvPr/>
        </p:nvSpPr>
        <p:spPr>
          <a:xfrm>
            <a:off x="2247462" y="1334691"/>
            <a:ext cx="9334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ДОСЛІДЖЕННЯ МОВЛЕННЯ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321" name="Google Shape;321;p30"/>
          <p:cNvSpPr txBox="1"/>
          <p:nvPr/>
        </p:nvSpPr>
        <p:spPr>
          <a:xfrm>
            <a:off x="2247450" y="2413200"/>
            <a:ext cx="67806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3200"/>
              <a:buFont typeface="Tahoma"/>
              <a:buNone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Очікувані результати</a:t>
            </a:r>
            <a:endParaRPr sz="1800" b="1" i="0" u="none" strike="noStrike" cap="none">
              <a:solidFill>
                <a:srgbClr val="00A212"/>
              </a:solidFill>
            </a:endParaRPr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виокремлювати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та </a:t>
            </a:r>
            <a:r>
              <a:rPr lang="uk-UA" sz="1800" b="1" i="0" u="none" strike="noStrike" cap="none">
                <a:solidFill>
                  <a:srgbClr val="00A212"/>
                </a:solidFill>
              </a:rPr>
              <a:t>розрізняти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мовні одиниці різних рівнів; 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порівнювати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й </a:t>
            </a:r>
            <a:r>
              <a:rPr lang="uk-UA" sz="1800" b="1" i="0" u="none" strike="noStrike" cap="none">
                <a:solidFill>
                  <a:srgbClr val="00A212"/>
                </a:solidFill>
              </a:rPr>
              <a:t>зіставляти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мовні одиниці різних рівнів; 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вирізняти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окремі мовні явища у своєму та чужому мовленні; 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❑"/>
            </a:pPr>
            <a:r>
              <a:rPr lang="uk-UA" sz="1800" i="0" u="none" strike="noStrike" cap="none">
                <a:solidFill>
                  <a:srgbClr val="000000"/>
                </a:solidFill>
              </a:rPr>
              <a:t>творчо </a:t>
            </a:r>
            <a:r>
              <a:rPr lang="uk-UA" sz="1800" b="1" i="0" u="none" strike="noStrike" cap="none">
                <a:solidFill>
                  <a:srgbClr val="00A212"/>
                </a:solidFill>
              </a:rPr>
              <a:t>використовувати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та</a:t>
            </a:r>
            <a:r>
              <a:rPr lang="uk-UA" sz="1800" i="0" u="none" strike="noStrike" cap="none">
                <a:solidFill>
                  <a:srgbClr val="00A212"/>
                </a:solidFill>
              </a:rPr>
              <a:t> </a:t>
            </a:r>
            <a:r>
              <a:rPr lang="uk-UA" sz="1800" b="1" i="0" u="none" strike="noStrike" cap="none">
                <a:solidFill>
                  <a:srgbClr val="00A212"/>
                </a:solidFill>
              </a:rPr>
              <a:t>обирати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доречні мовні засоби; 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730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800"/>
              <a:buFont typeface="Noto Sans Symbols"/>
              <a:buChar char="❑"/>
            </a:pPr>
            <a:r>
              <a:rPr lang="uk-UA" sz="1800" b="1" i="0" u="none" strike="noStrike" cap="none">
                <a:solidFill>
                  <a:srgbClr val="00A212"/>
                </a:solidFill>
              </a:rPr>
              <a:t>імпровізувати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з окремими художніми засобами</a:t>
            </a:r>
            <a:endParaRPr sz="1800" b="1" i="0" u="none" strike="noStrike" cap="none">
              <a:solidFill>
                <a:srgbClr val="833C0B"/>
              </a:solidFill>
            </a:endParaRPr>
          </a:p>
        </p:txBody>
      </p:sp>
      <p:pic>
        <p:nvPicPr>
          <p:cNvPr id="322" name="Google Shape;322;p30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5796" y="900795"/>
            <a:ext cx="1063596" cy="92650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0"/>
          <p:cNvSpPr/>
          <p:nvPr/>
        </p:nvSpPr>
        <p:spPr>
          <a:xfrm>
            <a:off x="8815731" y="4833319"/>
            <a:ext cx="4808590" cy="4808590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30"/>
          <p:cNvSpPr/>
          <p:nvPr/>
        </p:nvSpPr>
        <p:spPr>
          <a:xfrm>
            <a:off x="10984473" y="3926592"/>
            <a:ext cx="926506" cy="926506"/>
          </a:xfrm>
          <a:prstGeom prst="ellipse">
            <a:avLst/>
          </a:prstGeom>
          <a:solidFill>
            <a:srgbClr val="EEB94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A032"/>
        </a:solidFill>
        <a:effectLst/>
      </p:bgPr>
    </p:bg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31"/>
          <p:cNvSpPr txBox="1"/>
          <p:nvPr/>
        </p:nvSpPr>
        <p:spPr>
          <a:xfrm>
            <a:off x="799950" y="618635"/>
            <a:ext cx="74130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4E3"/>
              </a:buClr>
              <a:buSzPts val="3500"/>
              <a:buFont typeface="Tahoma"/>
              <a:buNone/>
            </a:pPr>
            <a:r>
              <a:rPr lang="uk-UA" sz="3500" b="1" i="0" u="none" strike="noStrike" cap="none">
                <a:solidFill>
                  <a:srgbClr val="F5BEBC"/>
                </a:solidFill>
              </a:rPr>
              <a:t>ЯК ОХОПИТИ ВСІ ВАЖЛИВІ РЕЗУЛЬТАТИ НАВЧАННЯ?</a:t>
            </a:r>
            <a:endParaRPr sz="3500" b="1" i="0" u="none" strike="noStrike" cap="none">
              <a:solidFill>
                <a:srgbClr val="F5BEBC"/>
              </a:solidFill>
            </a:endParaRPr>
          </a:p>
        </p:txBody>
      </p:sp>
      <p:sp>
        <p:nvSpPr>
          <p:cNvPr id="330" name="Google Shape;330;p31"/>
          <p:cNvSpPr/>
          <p:nvPr/>
        </p:nvSpPr>
        <p:spPr>
          <a:xfrm>
            <a:off x="-2205283" y="4047445"/>
            <a:ext cx="6370482" cy="6370481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1" name="Google Shape;331;p31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6610" y="2744780"/>
            <a:ext cx="1635742" cy="1617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1" descr="Image"/>
          <p:cNvPicPr preferRelativeResize="0"/>
          <p:nvPr/>
        </p:nvPicPr>
        <p:blipFill rotWithShape="1">
          <a:blip r:embed="rId4">
            <a:alphaModFix/>
          </a:blip>
          <a:srcRect t="44925" r="34529"/>
          <a:stretch/>
        </p:blipFill>
        <p:spPr>
          <a:xfrm>
            <a:off x="9400286" y="-20834"/>
            <a:ext cx="2801351" cy="2356504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1"/>
          <p:cNvSpPr txBox="1"/>
          <p:nvPr/>
        </p:nvSpPr>
        <p:spPr>
          <a:xfrm>
            <a:off x="4165199" y="2223645"/>
            <a:ext cx="79941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ahoma"/>
              <a:buNone/>
            </a:pPr>
            <a:r>
              <a:rPr lang="uk-UA" sz="2200" b="1" i="0" u="none" strike="noStrike" cap="none">
                <a:solidFill>
                  <a:schemeClr val="lt1"/>
                </a:solidFill>
              </a:rPr>
              <a:t>Чарівні індекси</a:t>
            </a:r>
            <a:endParaRPr sz="22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ahoma"/>
              <a:buNone/>
            </a:pPr>
            <a:r>
              <a:rPr lang="uk-UA" sz="2200" b="1" i="0" u="none" strike="noStrike" cap="none">
                <a:solidFill>
                  <a:schemeClr val="lt1"/>
                </a:solidFill>
              </a:rPr>
              <a:t>[6 мов 1.2.3 - 4]</a:t>
            </a:r>
            <a:endParaRPr sz="22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ahoma"/>
              <a:buNone/>
            </a:pPr>
            <a:r>
              <a:rPr lang="uk-UA" sz="2200" b="1" i="0" u="none" strike="noStrike" cap="none">
                <a:solidFill>
                  <a:schemeClr val="lt1"/>
                </a:solidFill>
              </a:rPr>
              <a:t>6 – 6-й клас</a:t>
            </a:r>
            <a:endParaRPr sz="22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ahoma"/>
              <a:buNone/>
            </a:pPr>
            <a:r>
              <a:rPr lang="uk-UA" sz="2200" b="1" i="0" u="none" strike="noStrike" cap="none">
                <a:solidFill>
                  <a:schemeClr val="lt1"/>
                </a:solidFill>
              </a:rPr>
              <a:t>МОВ – мовно-літературна освітня галузь (для ЗЗСО з українською мовою навчання)</a:t>
            </a:r>
            <a:endParaRPr sz="22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ahoma"/>
              <a:buNone/>
            </a:pPr>
            <a:r>
              <a:rPr lang="uk-UA" sz="2200" b="1" i="0" u="none" strike="noStrike" cap="none">
                <a:solidFill>
                  <a:schemeClr val="lt1"/>
                </a:solidFill>
              </a:rPr>
              <a:t>1 – перша група результатів (усна взаємодія)</a:t>
            </a:r>
            <a:endParaRPr sz="22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ahoma"/>
              <a:buNone/>
            </a:pPr>
            <a:r>
              <a:rPr lang="uk-UA" sz="2200" b="1" i="0" u="none" strike="noStrike" cap="none">
                <a:solidFill>
                  <a:schemeClr val="lt1"/>
                </a:solidFill>
              </a:rPr>
              <a:t>2 – номер загального результату</a:t>
            </a:r>
            <a:endParaRPr sz="22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ahoma"/>
              <a:buNone/>
            </a:pPr>
            <a:r>
              <a:rPr lang="uk-UA" sz="2200" b="1" i="0" u="none" strike="noStrike" cap="none">
                <a:solidFill>
                  <a:schemeClr val="lt1"/>
                </a:solidFill>
              </a:rPr>
              <a:t>3 – номер конкретного результату</a:t>
            </a:r>
            <a:endParaRPr sz="22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Tahoma"/>
              <a:buNone/>
            </a:pPr>
            <a:r>
              <a:rPr lang="uk-UA" sz="2200" b="1" i="0" u="none" strike="noStrike" cap="none">
                <a:solidFill>
                  <a:schemeClr val="lt1"/>
                </a:solidFill>
              </a:rPr>
              <a:t>4 – номер орієнтиру для оцінювання (очікуваного результату)</a:t>
            </a:r>
            <a:endParaRPr sz="22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B943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2"/>
          <p:cNvSpPr/>
          <p:nvPr/>
        </p:nvSpPr>
        <p:spPr>
          <a:xfrm>
            <a:off x="4335414" y="4992126"/>
            <a:ext cx="5346835" cy="5346835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p32" descr="pexels-mikhail-nilov-6981004.jpg"/>
          <p:cNvPicPr preferRelativeResize="0"/>
          <p:nvPr/>
        </p:nvPicPr>
        <p:blipFill rotWithShape="1">
          <a:blip r:embed="rId3">
            <a:alphaModFix/>
          </a:blip>
          <a:srcRect l="779" t="20736" r="776" b="13634"/>
          <a:stretch/>
        </p:blipFill>
        <p:spPr>
          <a:xfrm>
            <a:off x="7053918" y="1021375"/>
            <a:ext cx="4482762" cy="4482733"/>
          </a:xfrm>
          <a:custGeom>
            <a:avLst/>
            <a:gdLst/>
            <a:ahLst/>
            <a:cxnLst/>
            <a:rect l="l" t="t" r="r" b="b"/>
            <a:pathLst>
              <a:path w="19679" h="20595" extrusionOk="0">
                <a:moveTo>
                  <a:pt x="9838" y="0"/>
                </a:moveTo>
                <a:cubicBezTo>
                  <a:pt x="7320" y="0"/>
                  <a:pt x="4803" y="1005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5"/>
                  <a:pt x="12356" y="0"/>
                  <a:pt x="983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40" name="Google Shape;340;p32"/>
          <p:cNvSpPr/>
          <p:nvPr/>
        </p:nvSpPr>
        <p:spPr>
          <a:xfrm>
            <a:off x="788944" y="589342"/>
            <a:ext cx="5592311" cy="5346835"/>
          </a:xfrm>
          <a:prstGeom prst="roundRect">
            <a:avLst>
              <a:gd name="adj" fmla="val 1352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32"/>
          <p:cNvSpPr txBox="1"/>
          <p:nvPr/>
        </p:nvSpPr>
        <p:spPr>
          <a:xfrm>
            <a:off x="1436552" y="1327343"/>
            <a:ext cx="4500683" cy="4457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uk-UA" sz="3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НАШ ПОМІЧНИК</a:t>
            </a:r>
            <a:endParaRPr sz="1800" b="0" i="0" u="none" strike="noStrike" cap="none">
              <a:solidFill>
                <a:srgbClr val="00A21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00A21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2000"/>
              <a:buFont typeface="Tahoma"/>
              <a:buNone/>
            </a:pPr>
            <a:r>
              <a:rPr lang="uk-UA" sz="2000" b="1" i="0" u="none" strike="noStrike" cap="none">
                <a:solidFill>
                  <a:srgbClr val="00B0F0"/>
                </a:solidFill>
              </a:rPr>
              <a:t>Конструктор навчальних програм</a:t>
            </a:r>
            <a:endParaRPr>
              <a:solidFill>
                <a:srgbClr val="00B0F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endParaRPr sz="2000" b="1" i="0" u="none" strike="noStrike" cap="none">
              <a:solidFill>
                <a:srgbClr val="013465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3465"/>
              </a:buClr>
              <a:buSzPts val="1600"/>
              <a:buFont typeface="Tahoma"/>
              <a:buNone/>
            </a:pPr>
            <a:r>
              <a:rPr lang="uk-UA" sz="1600" b="1" i="0" u="sng" strike="noStrike" cap="none">
                <a:solidFill>
                  <a:schemeClr val="hlink"/>
                </a:solidFill>
                <a:highlight>
                  <a:schemeClr val="lt1"/>
                </a:highlight>
                <a:hlinkClick r:id="rId4"/>
              </a:rPr>
              <a:t>http://constructor.nushub.org.ua/public-documents/model</a:t>
            </a:r>
            <a:endParaRPr sz="1600" b="1" i="0" u="none" strike="noStrike" cap="none">
              <a:solidFill>
                <a:schemeClr val="dk1"/>
              </a:solidFill>
              <a:highlight>
                <a:schemeClr val="lt1"/>
              </a:highlight>
            </a:endParaRPr>
          </a:p>
        </p:txBody>
      </p:sp>
      <p:pic>
        <p:nvPicPr>
          <p:cNvPr id="342" name="Google Shape;342;p32" descr="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22066" y="484731"/>
            <a:ext cx="1235130" cy="1221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37004" y="3953896"/>
            <a:ext cx="3314311" cy="1830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2E8"/>
        </a:solidFill>
        <a:effectLst/>
      </p:bgPr>
    </p:bg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91f8fee436_0_1"/>
          <p:cNvSpPr/>
          <p:nvPr/>
        </p:nvSpPr>
        <p:spPr>
          <a:xfrm>
            <a:off x="-414903" y="-806197"/>
            <a:ext cx="3573900" cy="3573900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9" name="Google Shape;349;g291f8fee436_0_1" descr="Group 73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046" y="396140"/>
            <a:ext cx="10115905" cy="97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g291f8fee436_0_1" descr="Image"/>
          <p:cNvPicPr preferRelativeResize="0"/>
          <p:nvPr/>
        </p:nvPicPr>
        <p:blipFill rotWithShape="1">
          <a:blip r:embed="rId4">
            <a:alphaModFix/>
          </a:blip>
          <a:srcRect r="28428" b="37717"/>
          <a:stretch/>
        </p:blipFill>
        <p:spPr>
          <a:xfrm>
            <a:off x="8807945" y="3943833"/>
            <a:ext cx="3398261" cy="2957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g291f8fee436_0_1" descr="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07607" y="6015952"/>
            <a:ext cx="1795064" cy="1775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g291f8fee436_0_1" descr="Imag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60483" y="3913537"/>
            <a:ext cx="4913529" cy="2388203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g291f8fee436_0_1"/>
          <p:cNvSpPr txBox="1"/>
          <p:nvPr/>
        </p:nvSpPr>
        <p:spPr>
          <a:xfrm>
            <a:off x="2904290" y="2156149"/>
            <a:ext cx="8918100" cy="27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uk-UA" sz="2300" i="0" u="none" strike="noStrike" cap="none">
                <a:solidFill>
                  <a:srgbClr val="FFFFFF"/>
                </a:solidFill>
              </a:rPr>
              <a:t>Матеріали тренінгу та презентаці</a:t>
            </a:r>
            <a:r>
              <a:rPr lang="uk-UA" sz="2300">
                <a:solidFill>
                  <a:srgbClr val="FFFFFF"/>
                </a:solidFill>
              </a:rPr>
              <a:t>ю</a:t>
            </a:r>
            <a:r>
              <a:rPr lang="uk-UA" sz="2300" i="0" u="none" strike="noStrike" cap="none">
                <a:solidFill>
                  <a:srgbClr val="FFFFFF"/>
                </a:solidFill>
              </a:rPr>
              <a:t> </a:t>
            </a:r>
            <a:endParaRPr sz="2300" i="0" u="none" strike="noStrike" cap="none">
              <a:solidFill>
                <a:srgbClr val="FFFFF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uk-UA" sz="2300" i="0" u="none" strike="noStrike" cap="none">
                <a:solidFill>
                  <a:srgbClr val="FFFFFF"/>
                </a:solidFill>
              </a:rPr>
              <a:t>розроб</a:t>
            </a:r>
            <a:r>
              <a:rPr lang="uk-UA" sz="2300">
                <a:solidFill>
                  <a:srgbClr val="FFFFFF"/>
                </a:solidFill>
              </a:rPr>
              <a:t>ила </a:t>
            </a:r>
            <a:r>
              <a:rPr lang="uk-UA" sz="2300" b="1">
                <a:solidFill>
                  <a:srgbClr val="FFFFFF"/>
                </a:solidFill>
              </a:rPr>
              <a:t>Юлія Романенко</a:t>
            </a:r>
            <a:endParaRPr sz="2300">
              <a:solidFill>
                <a:srgbClr val="FFFFF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uk-UA" sz="2300" i="0" u="none" strike="noStrike" cap="none">
                <a:solidFill>
                  <a:srgbClr val="FFFFFF"/>
                </a:solidFill>
              </a:rPr>
              <a:t>для проєкту </a:t>
            </a:r>
            <a:r>
              <a:rPr lang="uk-UA" sz="2300" b="1">
                <a:solidFill>
                  <a:srgbClr val="FFFFFF"/>
                </a:solidFill>
              </a:rPr>
              <a:t>«</a:t>
            </a:r>
            <a:r>
              <a:rPr lang="uk-UA" sz="2300" b="1" i="0" u="none" strike="noStrike" cap="none">
                <a:solidFill>
                  <a:srgbClr val="FFFFFF"/>
                </a:solidFill>
              </a:rPr>
              <a:t>Наздоженемо: курс про подолання освітніх втрат з </a:t>
            </a:r>
            <a:r>
              <a:rPr lang="uk-UA" sz="2300" b="1">
                <a:solidFill>
                  <a:srgbClr val="FFFFFF"/>
                </a:solidFill>
              </a:rPr>
              <a:t>української мови та літератури»</a:t>
            </a:r>
            <a:endParaRPr sz="2300" b="1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br>
              <a:rPr lang="uk-UA" sz="4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g291f8fee436_0_1"/>
          <p:cNvSpPr txBox="1"/>
          <p:nvPr/>
        </p:nvSpPr>
        <p:spPr>
          <a:xfrm>
            <a:off x="506666" y="4984532"/>
            <a:ext cx="6444900" cy="19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lang="uk-UA" sz="2200" u="none" strike="noStrike" cap="none">
                <a:solidFill>
                  <a:srgbClr val="FFFFFF"/>
                </a:solidFill>
              </a:rPr>
              <a:t>Використання презентації можливе </a:t>
            </a:r>
            <a:br>
              <a:rPr lang="uk-UA" sz="2200" u="none" strike="noStrike" cap="none">
                <a:solidFill>
                  <a:srgbClr val="FFFFFF"/>
                </a:solidFill>
              </a:rPr>
            </a:br>
            <a:r>
              <a:rPr lang="uk-UA" sz="2200">
                <a:solidFill>
                  <a:srgbClr val="FFFFFF"/>
                </a:solidFill>
              </a:rPr>
              <a:t>за умов дотримання </a:t>
            </a:r>
            <a:r>
              <a:rPr lang="uk-UA" sz="2200" u="none" strike="noStrike" cap="none">
                <a:solidFill>
                  <a:srgbClr val="FFFFFF"/>
                </a:solidFill>
              </a:rPr>
              <a:t>авторських прав </a:t>
            </a:r>
            <a:br>
              <a:rPr lang="uk-UA" sz="2200" u="none" strike="noStrike" cap="none">
                <a:solidFill>
                  <a:srgbClr val="FFFFFF"/>
                </a:solidFill>
              </a:rPr>
            </a:br>
            <a:r>
              <a:rPr lang="uk-UA" sz="2200" u="none" strike="noStrike" cap="none">
                <a:solidFill>
                  <a:srgbClr val="FFFFFF"/>
                </a:solidFill>
              </a:rPr>
              <a:t>і по</a:t>
            </a:r>
            <a:r>
              <a:rPr lang="uk-UA" sz="2200">
                <a:solidFill>
                  <a:srgbClr val="FFFFFF"/>
                </a:solidFill>
              </a:rPr>
              <a:t>кликання</a:t>
            </a:r>
            <a:r>
              <a:rPr lang="uk-UA" sz="2200" u="none" strike="noStrike" cap="none">
                <a:solidFill>
                  <a:srgbClr val="FFFFFF"/>
                </a:solidFill>
              </a:rPr>
              <a:t> на оригінал</a:t>
            </a:r>
            <a:endParaRPr sz="220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br>
              <a:rPr lang="uk-UA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g291f8fee436_0_1"/>
          <p:cNvSpPr txBox="1"/>
          <p:nvPr/>
        </p:nvSpPr>
        <p:spPr>
          <a:xfrm>
            <a:off x="10276091" y="5931623"/>
            <a:ext cx="25062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omfortaa"/>
              <a:buNone/>
            </a:pPr>
            <a:r>
              <a:rPr lang="uk-UA" sz="2800" b="1" i="0" u="none" strike="noStrike" cap="none">
                <a:solidFill>
                  <a:srgbClr val="FFFFFF"/>
                </a:solidFill>
              </a:rPr>
              <a:t>2023 рік</a:t>
            </a:r>
            <a:endParaRPr sz="2800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br>
              <a:rPr lang="uk-UA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Google Shape;356;g291f8fee436_0_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78925" y="396150"/>
            <a:ext cx="976824" cy="97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2E8"/>
        </a:solidFill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3"/>
          <p:cNvSpPr/>
          <p:nvPr/>
        </p:nvSpPr>
        <p:spPr>
          <a:xfrm>
            <a:off x="-414903" y="-806197"/>
            <a:ext cx="3573842" cy="3573843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33"/>
          <p:cNvSpPr txBox="1"/>
          <p:nvPr/>
        </p:nvSpPr>
        <p:spPr>
          <a:xfrm>
            <a:off x="1038046" y="3334922"/>
            <a:ext cx="6924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lang="uk-UA" sz="3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ДЯКУЮ ЗА УВАГУ!</a:t>
            </a:r>
            <a:endParaRPr sz="3800"/>
          </a:p>
        </p:txBody>
      </p:sp>
      <p:pic>
        <p:nvPicPr>
          <p:cNvPr id="363" name="Google Shape;363;p33" descr="Group 73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8046" y="396140"/>
            <a:ext cx="10115908" cy="97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3" descr="Image"/>
          <p:cNvPicPr preferRelativeResize="0"/>
          <p:nvPr/>
        </p:nvPicPr>
        <p:blipFill rotWithShape="1">
          <a:blip r:embed="rId4">
            <a:alphaModFix/>
          </a:blip>
          <a:srcRect r="28428" b="37718"/>
          <a:stretch/>
        </p:blipFill>
        <p:spPr>
          <a:xfrm>
            <a:off x="8807945" y="3943833"/>
            <a:ext cx="3398261" cy="2957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3" descr="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07607" y="6015952"/>
            <a:ext cx="1795064" cy="1775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3" descr="Imag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46083" y="3087171"/>
            <a:ext cx="4913528" cy="2388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78925" y="396150"/>
            <a:ext cx="976824" cy="97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AFE3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"/>
          <p:cNvSpPr/>
          <p:nvPr/>
        </p:nvSpPr>
        <p:spPr>
          <a:xfrm>
            <a:off x="7485774" y="3903991"/>
            <a:ext cx="6370481" cy="6370482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1447800" y="1130066"/>
            <a:ext cx="9030886" cy="4711934"/>
          </a:xfrm>
          <a:prstGeom prst="roundRect">
            <a:avLst>
              <a:gd name="adj" fmla="val 1400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4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573" y="537354"/>
            <a:ext cx="1458625" cy="1457436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4"/>
          <p:cNvSpPr txBox="1"/>
          <p:nvPr/>
        </p:nvSpPr>
        <p:spPr>
          <a:xfrm>
            <a:off x="2418200" y="1747484"/>
            <a:ext cx="78387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3200"/>
              <a:buFont typeface="Tahoma"/>
              <a:buNone/>
            </a:pPr>
            <a:r>
              <a:rPr lang="uk-UA" sz="3200" b="1" i="0" u="none" strike="noStrike" cap="none">
                <a:solidFill>
                  <a:srgbClr val="00B0F0"/>
                </a:solidFill>
              </a:rPr>
              <a:t>ЦІЛЬОВА АУДИТОРІЯ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10897676" y="2895613"/>
            <a:ext cx="1092175" cy="109217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4"/>
          <p:cNvSpPr txBox="1"/>
          <p:nvPr/>
        </p:nvSpPr>
        <p:spPr>
          <a:xfrm>
            <a:off x="2388546" y="2387600"/>
            <a:ext cx="7149300" cy="2586000"/>
          </a:xfrm>
          <a:prstGeom prst="rect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діти, які перебувають на деокупованих територіях; 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діти, які перебувають на територіях, де тривають бойові дії, або в районах, розташованих неподалік місць бойових дій; 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діти з прикордонних територій, де заклади освіти не працюють в очному форматі через безпекову ситуацію; 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діти, які повертаються з-за кордону; 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діти з числа внутрішньо переміщених осіб, які з тих чи інших причин тривалий час не мали доступу до очної та/або дистанційної освіти…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AFE3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5"/>
          <p:cNvSpPr/>
          <p:nvPr/>
        </p:nvSpPr>
        <p:spPr>
          <a:xfrm>
            <a:off x="7485774" y="3903991"/>
            <a:ext cx="6370481" cy="6370482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/>
          <p:nvPr/>
        </p:nvSpPr>
        <p:spPr>
          <a:xfrm>
            <a:off x="1447800" y="1130066"/>
            <a:ext cx="9030886" cy="4711934"/>
          </a:xfrm>
          <a:prstGeom prst="roundRect">
            <a:avLst>
              <a:gd name="adj" fmla="val 1400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5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573" y="537354"/>
            <a:ext cx="1458625" cy="1457436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5"/>
          <p:cNvSpPr txBox="1"/>
          <p:nvPr/>
        </p:nvSpPr>
        <p:spPr>
          <a:xfrm>
            <a:off x="2082800" y="1854159"/>
            <a:ext cx="7838819" cy="53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3200"/>
              <a:buFont typeface="Tahoma"/>
              <a:buNone/>
            </a:pPr>
            <a:r>
              <a:rPr lang="uk-UA" sz="2800" b="1">
                <a:solidFill>
                  <a:srgbClr val="00B0F0"/>
                </a:solidFill>
                <a:latin typeface="Tahoma"/>
                <a:ea typeface="Tahoma"/>
                <a:cs typeface="Tahoma"/>
                <a:sym typeface="Tahoma"/>
              </a:rPr>
              <a:t>ПРИНЦИПИ ОПТИМІЗАЦІЇ ПРОГРАМ</a:t>
            </a:r>
            <a:endParaRPr sz="2800" b="1" i="0" u="none" strike="noStrike" cap="none">
              <a:solidFill>
                <a:srgbClr val="00B0F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10897676" y="2895613"/>
            <a:ext cx="1092175" cy="109217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 txBox="1"/>
          <p:nvPr/>
        </p:nvSpPr>
        <p:spPr>
          <a:xfrm>
            <a:off x="2567212" y="2418126"/>
            <a:ext cx="7149300" cy="3140100"/>
          </a:xfrm>
          <a:prstGeom prst="rect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програма з надолуження втрат має відповідати всебічним потребам учнів;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навчальна програма з надолуження втрат скорочена; пріоритет надається найважливішим компетенціям, їхній інтеграції та закріпленню;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програма з надолуження втрат ефективно використовує індивідуальний підхід до навчання;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програма з надолуження втрат визнана та узгоджена з національною системою освіти та має чіткі шляхи реалізації;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програма з надолуження втрат інтегрована в національну систему освіти та відповідну стратегію 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B943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"/>
          <p:cNvSpPr/>
          <p:nvPr/>
        </p:nvSpPr>
        <p:spPr>
          <a:xfrm>
            <a:off x="4335414" y="4992126"/>
            <a:ext cx="5346835" cy="5346835"/>
          </a:xfrm>
          <a:prstGeom prst="ellipse">
            <a:avLst/>
          </a:prstGeom>
          <a:solidFill>
            <a:srgbClr val="4FAFE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0" name="Google Shape;100;p6" descr="pexels-mikhail-nilov-6981004.jpg"/>
          <p:cNvPicPr preferRelativeResize="0"/>
          <p:nvPr/>
        </p:nvPicPr>
        <p:blipFill rotWithShape="1">
          <a:blip r:embed="rId3">
            <a:alphaModFix/>
          </a:blip>
          <a:srcRect l="779" t="20736" r="776" b="13634"/>
          <a:stretch/>
        </p:blipFill>
        <p:spPr>
          <a:xfrm>
            <a:off x="7053918" y="1021375"/>
            <a:ext cx="4482762" cy="4482733"/>
          </a:xfrm>
          <a:custGeom>
            <a:avLst/>
            <a:gdLst/>
            <a:ahLst/>
            <a:cxnLst/>
            <a:rect l="l" t="t" r="r" b="b"/>
            <a:pathLst>
              <a:path w="19679" h="20595" extrusionOk="0">
                <a:moveTo>
                  <a:pt x="9838" y="0"/>
                </a:moveTo>
                <a:cubicBezTo>
                  <a:pt x="7320" y="0"/>
                  <a:pt x="4803" y="1005"/>
                  <a:pt x="2881" y="3016"/>
                </a:cubicBezTo>
                <a:cubicBezTo>
                  <a:pt x="-961" y="7037"/>
                  <a:pt x="-961" y="13558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8"/>
                  <a:pt x="20639" y="7037"/>
                  <a:pt x="16797" y="3016"/>
                </a:cubicBezTo>
                <a:cubicBezTo>
                  <a:pt x="14875" y="1005"/>
                  <a:pt x="12356" y="0"/>
                  <a:pt x="983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101" name="Google Shape;101;p6"/>
          <p:cNvSpPr/>
          <p:nvPr/>
        </p:nvSpPr>
        <p:spPr>
          <a:xfrm>
            <a:off x="788944" y="589342"/>
            <a:ext cx="5592311" cy="5346835"/>
          </a:xfrm>
          <a:prstGeom prst="roundRect">
            <a:avLst>
              <a:gd name="adj" fmla="val 13524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6"/>
          <p:cNvSpPr txBox="1"/>
          <p:nvPr/>
        </p:nvSpPr>
        <p:spPr>
          <a:xfrm>
            <a:off x="1334757" y="1046793"/>
            <a:ext cx="4500683" cy="4457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uk-UA" sz="1600" i="0" u="none" strike="noStrike" cap="none">
                <a:solidFill>
                  <a:srgbClr val="000000"/>
                </a:solidFill>
              </a:rPr>
              <a:t>Реалізація навчання за модифікованими програмами повинна враховувати потенційну вразливість усіх учасників освітнього процесу, тому </a:t>
            </a:r>
            <a:r>
              <a:rPr lang="uk-UA" sz="1600" b="1" i="0" u="none" strike="noStrike" cap="none">
                <a:solidFill>
                  <a:srgbClr val="00B0F0"/>
                </a:solidFill>
              </a:rPr>
              <a:t>пріоритетом має бути психолого-емоційна підтримка</a:t>
            </a:r>
            <a:r>
              <a:rPr lang="uk-UA" sz="1600" i="0" u="none" strike="noStrike" cap="none">
                <a:solidFill>
                  <a:srgbClr val="00B0F0"/>
                </a:solidFill>
              </a:rPr>
              <a:t>;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 лише за умови позитивного психоемоційного стану всіх учасників можна переходити власне до навчання. З урахуванням пріоритетності психолого-емоційної підтримки рекомендується вибирати види й тематику навчальної діяльності. </a:t>
            </a:r>
            <a:endParaRPr sz="16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endParaRPr sz="1600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ahoma"/>
              <a:buNone/>
            </a:pPr>
            <a:r>
              <a:rPr lang="uk-UA" sz="1600" i="0" u="none" strike="noStrike" cap="none">
                <a:solidFill>
                  <a:srgbClr val="000000"/>
                </a:solidFill>
              </a:rPr>
              <a:t>Реалізація модифікованих навчальних програм має на меті досягнення </a:t>
            </a:r>
            <a:r>
              <a:rPr lang="uk-UA" sz="1600" b="1" i="0" u="none" strike="noStrike" cap="none">
                <a:solidFill>
                  <a:srgbClr val="00B0F0"/>
                </a:solidFill>
              </a:rPr>
              <a:t>ключових результатів навчання,</a:t>
            </a:r>
            <a:r>
              <a:rPr lang="uk-UA" sz="1600" b="1" i="0" u="none" strike="noStrike" cap="none">
                <a:solidFill>
                  <a:srgbClr val="013465"/>
                </a:solidFill>
              </a:rPr>
              <a:t> </a:t>
            </a:r>
            <a:r>
              <a:rPr lang="uk-UA" sz="1600" i="0" u="none" strike="noStrike" cap="none">
                <a:solidFill>
                  <a:srgbClr val="000000"/>
                </a:solidFill>
              </a:rPr>
              <a:t>зокрема тих знань, умінь і навичок, без яких подальше навчання буде утрудненим. </a:t>
            </a:r>
            <a:endParaRPr sz="16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endParaRPr sz="1600" b="0" i="0" u="none" strike="noStrike" cap="none">
              <a:solidFill>
                <a:srgbClr val="000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03" name="Google Shape;103;p6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2066" y="484731"/>
            <a:ext cx="1235130" cy="1221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AFE3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7"/>
          <p:cNvSpPr/>
          <p:nvPr/>
        </p:nvSpPr>
        <p:spPr>
          <a:xfrm>
            <a:off x="7485774" y="3903991"/>
            <a:ext cx="6370481" cy="6370482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7"/>
          <p:cNvSpPr/>
          <p:nvPr/>
        </p:nvSpPr>
        <p:spPr>
          <a:xfrm>
            <a:off x="1394450" y="1085791"/>
            <a:ext cx="9030900" cy="4711800"/>
          </a:xfrm>
          <a:prstGeom prst="roundRect">
            <a:avLst>
              <a:gd name="adj" fmla="val 1400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7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573" y="537354"/>
            <a:ext cx="1458625" cy="1457436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7"/>
          <p:cNvSpPr txBox="1"/>
          <p:nvPr/>
        </p:nvSpPr>
        <p:spPr>
          <a:xfrm>
            <a:off x="2477450" y="1864834"/>
            <a:ext cx="78387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3200"/>
              <a:buFont typeface="Tahoma"/>
              <a:buNone/>
            </a:pPr>
            <a:r>
              <a:rPr lang="uk-UA" sz="3200" b="1">
                <a:solidFill>
                  <a:srgbClr val="00B0F0"/>
                </a:solidFill>
              </a:rPr>
              <a:t>УМОВИ ОПТИМІЗАЦІЇ ПРОГРАМ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112" name="Google Shape;112;p7"/>
          <p:cNvSpPr/>
          <p:nvPr/>
        </p:nvSpPr>
        <p:spPr>
          <a:xfrm>
            <a:off x="10897676" y="2895613"/>
            <a:ext cx="1092175" cy="109217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7"/>
          <p:cNvSpPr txBox="1"/>
          <p:nvPr/>
        </p:nvSpPr>
        <p:spPr>
          <a:xfrm>
            <a:off x="2427512" y="2683639"/>
            <a:ext cx="7149300" cy="2308800"/>
          </a:xfrm>
          <a:prstGeom prst="rect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оптимізація програми має спиратися на результати проведеної діагностики для визначення навчальних прогалин;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оптимізована програма потребуватиме відповідного навчально-методичного забезпечення;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оптимізація навчальної програми залежить від різних чинників: первинна програма як джерело оптимізації, спосіб використання оптимізованої програми, цільова аудиторія, обсяг навчального часу тощо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AFE3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8"/>
          <p:cNvSpPr/>
          <p:nvPr/>
        </p:nvSpPr>
        <p:spPr>
          <a:xfrm>
            <a:off x="7485774" y="3903991"/>
            <a:ext cx="6370481" cy="6370482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8"/>
          <p:cNvSpPr/>
          <p:nvPr/>
        </p:nvSpPr>
        <p:spPr>
          <a:xfrm>
            <a:off x="1447800" y="1130066"/>
            <a:ext cx="9030886" cy="4711934"/>
          </a:xfrm>
          <a:prstGeom prst="roundRect">
            <a:avLst>
              <a:gd name="adj" fmla="val 1400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8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573" y="537354"/>
            <a:ext cx="1458625" cy="145743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8"/>
          <p:cNvSpPr txBox="1"/>
          <p:nvPr/>
        </p:nvSpPr>
        <p:spPr>
          <a:xfrm>
            <a:off x="2082800" y="1854159"/>
            <a:ext cx="7838819" cy="53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3200"/>
              <a:buFont typeface="Tahoma"/>
              <a:buNone/>
            </a:pPr>
            <a:r>
              <a:rPr lang="uk-UA" sz="3200" b="1">
                <a:solidFill>
                  <a:srgbClr val="00B0F0"/>
                </a:solidFill>
              </a:rPr>
              <a:t>ВАРІАНТИ РЕАЛІЗАЦІЇ ПРОГРАМ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122" name="Google Shape;122;p8"/>
          <p:cNvSpPr/>
          <p:nvPr/>
        </p:nvSpPr>
        <p:spPr>
          <a:xfrm>
            <a:off x="10897676" y="2895613"/>
            <a:ext cx="1092175" cy="109217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8"/>
          <p:cNvSpPr txBox="1"/>
          <p:nvPr/>
        </p:nvSpPr>
        <p:spPr>
          <a:xfrm>
            <a:off x="2082800" y="2472830"/>
            <a:ext cx="7989300" cy="3140100"/>
          </a:xfrm>
          <a:prstGeom prst="rect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ourier New"/>
              <a:buChar char="o"/>
            </a:pPr>
            <a:r>
              <a:rPr lang="uk-UA" sz="1800" b="1" i="0" u="none" strike="noStrike" cap="none">
                <a:solidFill>
                  <a:srgbClr val="00B0F0"/>
                </a:solidFill>
              </a:rPr>
              <a:t>інтеграція</a:t>
            </a:r>
            <a:r>
              <a:rPr lang="uk-UA" sz="1800" b="1" i="0" u="none" strike="noStrike" cap="none">
                <a:solidFill>
                  <a:srgbClr val="833C0B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оптимізованої програми з надолуження навчальних втрат в навчальну програму поточного року (з </a:t>
            </a:r>
            <a:r>
              <a:rPr lang="uk-UA" sz="1800" b="1" i="0" u="none" strike="noStrike" cap="none">
                <a:solidFill>
                  <a:srgbClr val="00B0F0"/>
                </a:solidFill>
              </a:rPr>
              <a:t>ущільненням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останньої);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ourier New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реалізація оптимізованої програми в межах виділених у навчальному плані</a:t>
            </a:r>
            <a:r>
              <a:rPr lang="uk-UA" sz="1800" i="0" u="none" strike="noStrike" cap="none">
                <a:solidFill>
                  <a:srgbClr val="00B0F0"/>
                </a:solidFill>
              </a:rPr>
              <a:t> </a:t>
            </a:r>
            <a:r>
              <a:rPr lang="uk-UA" sz="1800" b="1" i="0" u="none" strike="noStrike" cap="none">
                <a:solidFill>
                  <a:srgbClr val="00B0F0"/>
                </a:solidFill>
              </a:rPr>
              <a:t>додаткових годин</a:t>
            </a:r>
            <a:r>
              <a:rPr lang="uk-UA" sz="1800" b="1" i="0" u="none" strike="noStrike" cap="none">
                <a:solidFill>
                  <a:srgbClr val="833C0B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на вивчення певного предмета;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ourier New"/>
              <a:buChar char="o"/>
            </a:pPr>
            <a:r>
              <a:rPr lang="uk-UA" sz="1800" b="1" i="0" u="none" strike="noStrike" cap="none">
                <a:solidFill>
                  <a:srgbClr val="00B0F0"/>
                </a:solidFill>
              </a:rPr>
              <a:t>поєднання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в межах навчального року </a:t>
            </a:r>
            <a:r>
              <a:rPr lang="uk-UA" sz="1800" b="1" i="0" u="none" strike="noStrike" cap="none">
                <a:solidFill>
                  <a:srgbClr val="00B0F0"/>
                </a:solidFill>
              </a:rPr>
              <a:t>двох оптимізованих навчальних програм</a:t>
            </a:r>
            <a:r>
              <a:rPr lang="uk-UA" sz="1800" b="1" i="0" u="none" strike="noStrike" cap="none">
                <a:solidFill>
                  <a:srgbClr val="833C0B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для попереднього й поточного навчального років;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ourier New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використання оптимізованої навчальної програми для організації </a:t>
            </a:r>
            <a:r>
              <a:rPr lang="uk-UA" sz="1800" b="1" i="0" u="none" strike="noStrike" cap="none">
                <a:solidFill>
                  <a:srgbClr val="00B0F0"/>
                </a:solidFill>
              </a:rPr>
              <a:t>індивідуальних консультацій, компенсаторних занять</a:t>
            </a:r>
            <a:r>
              <a:rPr lang="uk-UA" sz="1800" b="1" i="0" u="none" strike="noStrike" cap="none">
                <a:solidFill>
                  <a:srgbClr val="833C0B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тощо;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ourier New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використання оптимізованої навчальної програми для організації </a:t>
            </a:r>
            <a:r>
              <a:rPr lang="uk-UA" sz="1800" b="1" i="0" u="none" strike="noStrike" cap="none">
                <a:solidFill>
                  <a:srgbClr val="00B0F0"/>
                </a:solidFill>
              </a:rPr>
              <a:t>навчання під час канікул, літніх таборів</a:t>
            </a:r>
            <a:r>
              <a:rPr lang="uk-UA" sz="1800" b="1" i="0" u="none" strike="noStrike" cap="none">
                <a:solidFill>
                  <a:srgbClr val="833C0B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тощо. 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AFE3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"/>
          <p:cNvSpPr/>
          <p:nvPr/>
        </p:nvSpPr>
        <p:spPr>
          <a:xfrm>
            <a:off x="7485774" y="3903991"/>
            <a:ext cx="6370481" cy="6370482"/>
          </a:xfrm>
          <a:prstGeom prst="ellipse">
            <a:avLst/>
          </a:prstGeom>
          <a:solidFill>
            <a:srgbClr val="F5BEBC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9"/>
          <p:cNvSpPr/>
          <p:nvPr/>
        </p:nvSpPr>
        <p:spPr>
          <a:xfrm>
            <a:off x="1447800" y="1130066"/>
            <a:ext cx="9030886" cy="4711934"/>
          </a:xfrm>
          <a:prstGeom prst="roundRect">
            <a:avLst>
              <a:gd name="adj" fmla="val 14005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" name="Google Shape;130;p9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9573" y="537354"/>
            <a:ext cx="1458625" cy="145743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9"/>
          <p:cNvSpPr txBox="1"/>
          <p:nvPr/>
        </p:nvSpPr>
        <p:spPr>
          <a:xfrm>
            <a:off x="2371850" y="1854150"/>
            <a:ext cx="75498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3C0B"/>
              </a:buClr>
              <a:buSzPts val="3200"/>
              <a:buFont typeface="Tahoma"/>
              <a:buNone/>
            </a:pPr>
            <a:r>
              <a:rPr lang="uk-UA" sz="3200" b="1">
                <a:solidFill>
                  <a:srgbClr val="00B0F0"/>
                </a:solidFill>
              </a:rPr>
              <a:t>СПОСОБИ ОПТИМІЗАЦІЇ ПРОГРАМ</a:t>
            </a:r>
            <a:endParaRPr sz="3200" b="1" i="0" u="none" strike="noStrike" cap="none">
              <a:solidFill>
                <a:srgbClr val="00B0F0"/>
              </a:solidFill>
            </a:endParaRPr>
          </a:p>
        </p:txBody>
      </p:sp>
      <p:sp>
        <p:nvSpPr>
          <p:cNvPr id="132" name="Google Shape;132;p9"/>
          <p:cNvSpPr/>
          <p:nvPr/>
        </p:nvSpPr>
        <p:spPr>
          <a:xfrm>
            <a:off x="10897676" y="2895613"/>
            <a:ext cx="1092175" cy="1092174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9"/>
          <p:cNvSpPr txBox="1"/>
          <p:nvPr/>
        </p:nvSpPr>
        <p:spPr>
          <a:xfrm>
            <a:off x="2427512" y="2387600"/>
            <a:ext cx="7149300" cy="3417000"/>
          </a:xfrm>
          <a:prstGeom prst="rect">
            <a:avLst/>
          </a:prstGeom>
          <a:noFill/>
          <a:ln w="2857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i="0" u="none" strike="noStrike" cap="none">
              <a:solidFill>
                <a:srgbClr val="013465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ourier New"/>
              <a:buChar char="o"/>
            </a:pPr>
            <a:r>
              <a:rPr lang="uk-UA" sz="1800" i="0" u="none" strike="noStrike" cap="none">
                <a:solidFill>
                  <a:schemeClr val="dk1"/>
                </a:solidFill>
              </a:rPr>
              <a:t>розроблення оптимізованої навчальної програми </a:t>
            </a:r>
            <a:r>
              <a:rPr lang="uk-UA" sz="1800" b="1" i="0" u="none" strike="noStrike" cap="none">
                <a:solidFill>
                  <a:srgbClr val="00B0F0"/>
                </a:solidFill>
              </a:rPr>
              <a:t>на основі чинної модельної програми;</a:t>
            </a:r>
            <a:endParaRPr sz="1800" i="0" u="none" strike="noStrike" cap="none">
              <a:solidFill>
                <a:srgbClr val="00B0F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ourier New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розроблення авторської навчальної програми </a:t>
            </a:r>
            <a:r>
              <a:rPr lang="uk-UA" sz="1800" b="1" i="0" u="none" strike="noStrike" cap="none">
                <a:solidFill>
                  <a:srgbClr val="00B0F0"/>
                </a:solidFill>
              </a:rPr>
              <a:t>на основі Державного стандарту базової середньої освіти</a:t>
            </a:r>
            <a:r>
              <a:rPr lang="uk-UA" sz="1800" i="0" u="none" strike="noStrike" cap="none">
                <a:solidFill>
                  <a:srgbClr val="00B0F0"/>
                </a:solidFill>
              </a:rPr>
              <a:t>;</a:t>
            </a:r>
            <a:endParaRPr sz="1800" i="0" u="none" strike="noStrike" cap="none">
              <a:solidFill>
                <a:srgbClr val="00B0F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ourier New"/>
              <a:buChar char="o"/>
            </a:pPr>
            <a:r>
              <a:rPr lang="uk-UA" sz="1800" b="1" i="0" strike="noStrike" cap="none">
                <a:solidFill>
                  <a:srgbClr val="00B0F0"/>
                </a:solidFill>
              </a:rPr>
              <a:t>ущільнення / розвантаження</a:t>
            </a:r>
            <a:r>
              <a:rPr lang="uk-UA" sz="1800" b="1" i="0" u="none" strike="noStrike" cap="none">
                <a:solidFill>
                  <a:srgbClr val="833C0B"/>
                </a:solidFill>
              </a:rPr>
              <a:t> </a:t>
            </a:r>
            <a:r>
              <a:rPr lang="uk-UA" sz="1800" i="0" u="none" strike="noStrike" cap="none">
                <a:solidFill>
                  <a:schemeClr val="dk1"/>
                </a:solidFill>
              </a:rPr>
              <a:t>чинних навчальних програм для відповідних років навчання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ourier New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розроблення </a:t>
            </a:r>
            <a:r>
              <a:rPr lang="uk-UA" sz="1800" b="1" i="0" u="none" strike="noStrike" cap="none">
                <a:solidFill>
                  <a:srgbClr val="00B0F0"/>
                </a:solidFill>
              </a:rPr>
              <a:t>міні-програм окремих модулів / тем</a:t>
            </a:r>
            <a:r>
              <a:rPr lang="uk-UA" sz="1800" i="0" u="none" strike="noStrike" cap="none">
                <a:solidFill>
                  <a:srgbClr val="00B0F0"/>
                </a:solidFill>
              </a:rPr>
              <a:t>,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 які потребують додаткового опрацювання в малих групах;</a:t>
            </a:r>
            <a:endParaRPr sz="1800" i="0" u="none" strike="noStrike" cap="none">
              <a:solidFill>
                <a:srgbClr val="000000"/>
              </a:solidFill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800"/>
              <a:buFont typeface="Courier New"/>
              <a:buChar char="o"/>
            </a:pPr>
            <a:r>
              <a:rPr lang="uk-UA" sz="1800" i="0" u="none" strike="noStrike" cap="none">
                <a:solidFill>
                  <a:srgbClr val="000000"/>
                </a:solidFill>
              </a:rPr>
              <a:t>розроблення </a:t>
            </a:r>
            <a:r>
              <a:rPr lang="uk-UA" sz="1800" b="1" i="0" u="none" strike="noStrike" cap="none">
                <a:solidFill>
                  <a:srgbClr val="00B0F0"/>
                </a:solidFill>
              </a:rPr>
              <a:t>індивідуальної програми надолуження навчальних втрат</a:t>
            </a:r>
            <a:r>
              <a:rPr lang="uk-UA" sz="1800" b="1" i="0" u="none" strike="noStrike" cap="none">
                <a:solidFill>
                  <a:srgbClr val="013465"/>
                </a:solidFill>
              </a:rPr>
              <a:t> </a:t>
            </a:r>
            <a:r>
              <a:rPr lang="uk-UA" sz="1800" i="0" u="none" strike="noStrike" cap="none">
                <a:solidFill>
                  <a:srgbClr val="000000"/>
                </a:solidFill>
              </a:rPr>
              <a:t>для окремого учня чи учениці з річним планом оцінювання</a:t>
            </a:r>
            <a:endParaRPr sz="1800" i="0" u="none" strike="noStrike" cap="none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1922</Words>
  <Application>Microsoft Office PowerPoint</Application>
  <PresentationFormat>Широкий екран</PresentationFormat>
  <Paragraphs>242</Paragraphs>
  <Slides>34</Slides>
  <Notes>34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43" baseType="lpstr">
      <vt:lpstr>Helvetica Neue</vt:lpstr>
      <vt:lpstr>Tahoma</vt:lpstr>
      <vt:lpstr>Noto Sans Symbols</vt:lpstr>
      <vt:lpstr>Courier New</vt:lpstr>
      <vt:lpstr>Times</vt:lpstr>
      <vt:lpstr>Arial</vt:lpstr>
      <vt:lpstr>Comfortaa</vt:lpstr>
      <vt:lpstr>Calibri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Lenovo01</dc:creator>
  <cp:lastModifiedBy>Користувач Windows</cp:lastModifiedBy>
  <cp:revision>1</cp:revision>
  <dcterms:modified xsi:type="dcterms:W3CDTF">2023-11-29T06:44:07Z</dcterms:modified>
</cp:coreProperties>
</file>