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</p:sldMasterIdLst>
  <p:notesMasterIdLst>
    <p:notesMasterId r:id="rId32"/>
  </p:notesMasterIdLst>
  <p:sldIdLst>
    <p:sldId id="256" r:id="rId4"/>
    <p:sldId id="260" r:id="rId5"/>
    <p:sldId id="259" r:id="rId6"/>
    <p:sldId id="262" r:id="rId7"/>
    <p:sldId id="294" r:id="rId8"/>
    <p:sldId id="295" r:id="rId9"/>
    <p:sldId id="296" r:id="rId10"/>
    <p:sldId id="297" r:id="rId11"/>
    <p:sldId id="298" r:id="rId12"/>
    <p:sldId id="299" r:id="rId13"/>
    <p:sldId id="300" r:id="rId14"/>
    <p:sldId id="301" r:id="rId15"/>
    <p:sldId id="288" r:id="rId16"/>
    <p:sldId id="274" r:id="rId17"/>
    <p:sldId id="261" r:id="rId18"/>
    <p:sldId id="276" r:id="rId19"/>
    <p:sldId id="264" r:id="rId20"/>
    <p:sldId id="277" r:id="rId21"/>
    <p:sldId id="265" r:id="rId22"/>
    <p:sldId id="275" r:id="rId23"/>
    <p:sldId id="266" r:id="rId24"/>
    <p:sldId id="263" r:id="rId25"/>
    <p:sldId id="278" r:id="rId26"/>
    <p:sldId id="292" r:id="rId27"/>
    <p:sldId id="286" r:id="rId28"/>
    <p:sldId id="282" r:id="rId29"/>
    <p:sldId id="283" r:id="rId30"/>
    <p:sldId id="293" r:id="rId3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0A383"/>
    <a:srgbClr val="E6CCA7"/>
    <a:srgbClr val="B80000"/>
    <a:srgbClr val="820000"/>
    <a:srgbClr val="000099"/>
    <a:srgbClr val="0000CC"/>
    <a:srgbClr val="0033CC"/>
    <a:srgbClr val="0000FF"/>
    <a:srgbClr val="00863D"/>
    <a:srgbClr val="CC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81" autoAdjust="0"/>
    <p:restoredTop sz="94660"/>
  </p:normalViewPr>
  <p:slideViewPr>
    <p:cSldViewPr>
      <p:cViewPr varScale="1">
        <p:scale>
          <a:sx n="87" d="100"/>
          <a:sy n="87" d="100"/>
        </p:scale>
        <p:origin x="1512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viewProps" Target="view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E7DFC53-4304-4249-9CD0-11C3CAAE8D9A}" type="doc">
      <dgm:prSet loTypeId="urn:microsoft.com/office/officeart/2005/8/layout/hierarchy1" loCatId="hierarchy" qsTypeId="urn:microsoft.com/office/officeart/2005/8/quickstyle/3d4" qsCatId="3D" csTypeId="urn:microsoft.com/office/officeart/2005/8/colors/accent1_2" csCatId="accent1" phldr="1"/>
      <dgm:spPr/>
      <dgm:t>
        <a:bodyPr/>
        <a:lstStyle/>
        <a:p>
          <a:endParaRPr lang="uk-UA"/>
        </a:p>
      </dgm:t>
    </dgm:pt>
    <dgm:pt modelId="{0B50599F-E048-4ADE-A7D9-01FED96272D3}">
      <dgm:prSet phldrT="[Текст]"/>
      <dgm:spPr/>
      <dgm:t>
        <a:bodyPr/>
        <a:lstStyle/>
        <a:p>
          <a:r>
            <a:rPr lang="uk-UA" b="1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Додаткова сесія: </a:t>
          </a:r>
        </a:p>
        <a:p>
          <a:r>
            <a:rPr lang="uk-UA" b="1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з 14.07</a:t>
          </a:r>
          <a:r>
            <a:rPr lang="en-US" b="1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 </a:t>
          </a:r>
          <a:r>
            <a:rPr lang="uk-UA" b="1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до 25.07.</a:t>
          </a:r>
          <a:endParaRPr lang="uk-UA" dirty="0"/>
        </a:p>
      </dgm:t>
    </dgm:pt>
    <dgm:pt modelId="{AE5816B1-3540-491D-9A7D-7BA45FC0A9B7}">
      <dgm:prSet phldrT="[Текст]"/>
      <dgm:spPr/>
      <dgm:t>
        <a:bodyPr/>
        <a:lstStyle/>
        <a:p>
          <a:r>
            <a:rPr lang="uk-UA" b="1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Основна</a:t>
          </a:r>
          <a:r>
            <a:rPr lang="uk-UA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 </a:t>
          </a:r>
          <a:r>
            <a:rPr lang="uk-UA" b="1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сесія:</a:t>
          </a:r>
          <a:r>
            <a:rPr lang="uk-UA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 </a:t>
          </a:r>
        </a:p>
        <a:p>
          <a:r>
            <a:rPr lang="uk-UA" b="1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з</a:t>
          </a:r>
          <a:r>
            <a:rPr lang="uk-UA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 </a:t>
          </a:r>
          <a:r>
            <a:rPr lang="uk-UA" b="1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14.05  до 25.06.</a:t>
          </a:r>
          <a:endParaRPr lang="uk-UA" dirty="0"/>
        </a:p>
      </dgm:t>
    </dgm:pt>
    <dgm:pt modelId="{BDA9F513-E5F5-4D34-8043-621438D5B6B2}">
      <dgm:prSet phldrT="[Текст]"/>
      <dgm:spPr/>
      <dgm:t>
        <a:bodyPr/>
        <a:lstStyle/>
        <a:p>
          <a:r>
            <a:rPr lang="uk-UA" b="1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Передбачено </a:t>
          </a:r>
          <a:br>
            <a:rPr lang="uk-UA" b="1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</a:br>
          <a:r>
            <a:rPr lang="uk-UA" b="1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2 сесії НМТ</a:t>
          </a:r>
          <a:endParaRPr lang="uk-UA" dirty="0"/>
        </a:p>
      </dgm:t>
    </dgm:pt>
    <dgm:pt modelId="{EE4C51EF-80B3-4497-B6BB-77C746952290}" type="sibTrans" cxnId="{9D02E0FF-BC98-41B7-8C20-A9B7D21E4FAB}">
      <dgm:prSet/>
      <dgm:spPr/>
      <dgm:t>
        <a:bodyPr/>
        <a:lstStyle/>
        <a:p>
          <a:endParaRPr lang="uk-UA"/>
        </a:p>
      </dgm:t>
    </dgm:pt>
    <dgm:pt modelId="{22874EF8-7741-42B2-85D2-96510180DB96}" type="parTrans" cxnId="{9D02E0FF-BC98-41B7-8C20-A9B7D21E4FAB}">
      <dgm:prSet/>
      <dgm:spPr/>
      <dgm:t>
        <a:bodyPr/>
        <a:lstStyle/>
        <a:p>
          <a:endParaRPr lang="uk-UA"/>
        </a:p>
      </dgm:t>
    </dgm:pt>
    <dgm:pt modelId="{5ECF4959-E9F6-4016-A789-66964700E3DA}" type="sibTrans" cxnId="{F8B4F124-7638-41C8-960C-A01C3C85AA7F}">
      <dgm:prSet/>
      <dgm:spPr/>
      <dgm:t>
        <a:bodyPr/>
        <a:lstStyle/>
        <a:p>
          <a:endParaRPr lang="uk-UA"/>
        </a:p>
      </dgm:t>
    </dgm:pt>
    <dgm:pt modelId="{6CDB8A63-AB5B-4314-AA83-67B185F25F51}" type="parTrans" cxnId="{F8B4F124-7638-41C8-960C-A01C3C85AA7F}">
      <dgm:prSet/>
      <dgm:spPr/>
      <dgm:t>
        <a:bodyPr/>
        <a:lstStyle/>
        <a:p>
          <a:endParaRPr lang="uk-UA"/>
        </a:p>
      </dgm:t>
    </dgm:pt>
    <dgm:pt modelId="{8FF75F2F-0699-4C90-9BD5-B223DC5CE02B}" type="sibTrans" cxnId="{11E3EC4A-2D18-4152-ACC8-B8A213256295}">
      <dgm:prSet/>
      <dgm:spPr/>
      <dgm:t>
        <a:bodyPr/>
        <a:lstStyle/>
        <a:p>
          <a:endParaRPr lang="uk-UA"/>
        </a:p>
      </dgm:t>
    </dgm:pt>
    <dgm:pt modelId="{EFA835FA-AA27-4DB3-AC83-626BB2EF1D7D}" type="parTrans" cxnId="{11E3EC4A-2D18-4152-ACC8-B8A213256295}">
      <dgm:prSet/>
      <dgm:spPr/>
      <dgm:t>
        <a:bodyPr/>
        <a:lstStyle/>
        <a:p>
          <a:endParaRPr lang="uk-UA"/>
        </a:p>
      </dgm:t>
    </dgm:pt>
    <dgm:pt modelId="{0DF3F4AE-3CB6-4EEE-93B3-5D2A2F7CFA81}" type="pres">
      <dgm:prSet presAssocID="{6E7DFC53-4304-4249-9CD0-11C3CAAE8D9A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uk-UA"/>
        </a:p>
      </dgm:t>
    </dgm:pt>
    <dgm:pt modelId="{1CEE3678-260E-4A3A-81D7-905F40E703BC}" type="pres">
      <dgm:prSet presAssocID="{BDA9F513-E5F5-4D34-8043-621438D5B6B2}" presName="hierRoot1" presStyleCnt="0"/>
      <dgm:spPr/>
    </dgm:pt>
    <dgm:pt modelId="{AAF879BB-A73D-4C55-8E76-E13988F08616}" type="pres">
      <dgm:prSet presAssocID="{BDA9F513-E5F5-4D34-8043-621438D5B6B2}" presName="composite" presStyleCnt="0"/>
      <dgm:spPr/>
    </dgm:pt>
    <dgm:pt modelId="{37BD4E40-9902-4642-8917-2300C8F9E128}" type="pres">
      <dgm:prSet presAssocID="{BDA9F513-E5F5-4D34-8043-621438D5B6B2}" presName="background" presStyleLbl="node0" presStyleIdx="0" presStyleCnt="1"/>
      <dgm:spPr/>
    </dgm:pt>
    <dgm:pt modelId="{26C9E9A8-AC0A-4ACC-88B6-2AD1E2C62C24}" type="pres">
      <dgm:prSet presAssocID="{BDA9F513-E5F5-4D34-8043-621438D5B6B2}" presName="text" presStyleLbl="fgAcc0" presStyleIdx="0" presStyleCnt="1" custScaleX="242699">
        <dgm:presLayoutVars>
          <dgm:chPref val="3"/>
        </dgm:presLayoutVars>
      </dgm:prSet>
      <dgm:spPr/>
      <dgm:t>
        <a:bodyPr/>
        <a:lstStyle/>
        <a:p>
          <a:endParaRPr lang="uk-UA"/>
        </a:p>
      </dgm:t>
    </dgm:pt>
    <dgm:pt modelId="{33B2D16F-8F07-4D2C-BB25-F25C939B4C26}" type="pres">
      <dgm:prSet presAssocID="{BDA9F513-E5F5-4D34-8043-621438D5B6B2}" presName="hierChild2" presStyleCnt="0"/>
      <dgm:spPr/>
    </dgm:pt>
    <dgm:pt modelId="{890ECEE0-37EF-4007-A07E-A46C4D3ED016}" type="pres">
      <dgm:prSet presAssocID="{EFA835FA-AA27-4DB3-AC83-626BB2EF1D7D}" presName="Name10" presStyleLbl="parChTrans1D2" presStyleIdx="0" presStyleCnt="2"/>
      <dgm:spPr/>
      <dgm:t>
        <a:bodyPr/>
        <a:lstStyle/>
        <a:p>
          <a:endParaRPr lang="uk-UA"/>
        </a:p>
      </dgm:t>
    </dgm:pt>
    <dgm:pt modelId="{1116AE9F-97CA-44F1-BF8B-545DE5A305ED}" type="pres">
      <dgm:prSet presAssocID="{AE5816B1-3540-491D-9A7D-7BA45FC0A9B7}" presName="hierRoot2" presStyleCnt="0"/>
      <dgm:spPr/>
    </dgm:pt>
    <dgm:pt modelId="{42549F4E-318D-4812-B5B3-FC6C5B909109}" type="pres">
      <dgm:prSet presAssocID="{AE5816B1-3540-491D-9A7D-7BA45FC0A9B7}" presName="composite2" presStyleCnt="0"/>
      <dgm:spPr/>
    </dgm:pt>
    <dgm:pt modelId="{335621A2-D129-41DA-8DCE-365F546B67C5}" type="pres">
      <dgm:prSet presAssocID="{AE5816B1-3540-491D-9A7D-7BA45FC0A9B7}" presName="background2" presStyleLbl="node2" presStyleIdx="0" presStyleCnt="2"/>
      <dgm:spPr/>
    </dgm:pt>
    <dgm:pt modelId="{6DCD2E25-BAA2-47B6-AA41-F493030CB2E8}" type="pres">
      <dgm:prSet presAssocID="{AE5816B1-3540-491D-9A7D-7BA45FC0A9B7}" presName="text2" presStyleLbl="fgAcc2" presStyleIdx="0" presStyleCnt="2" custScaleX="223746">
        <dgm:presLayoutVars>
          <dgm:chPref val="3"/>
        </dgm:presLayoutVars>
      </dgm:prSet>
      <dgm:spPr/>
      <dgm:t>
        <a:bodyPr/>
        <a:lstStyle/>
        <a:p>
          <a:endParaRPr lang="uk-UA"/>
        </a:p>
      </dgm:t>
    </dgm:pt>
    <dgm:pt modelId="{AC472FD2-753B-4439-B1A8-BA98C4E749C1}" type="pres">
      <dgm:prSet presAssocID="{AE5816B1-3540-491D-9A7D-7BA45FC0A9B7}" presName="hierChild3" presStyleCnt="0"/>
      <dgm:spPr/>
    </dgm:pt>
    <dgm:pt modelId="{5A92FC37-27B5-4AD4-99A5-3A22F9CBA94E}" type="pres">
      <dgm:prSet presAssocID="{6CDB8A63-AB5B-4314-AA83-67B185F25F51}" presName="Name10" presStyleLbl="parChTrans1D2" presStyleIdx="1" presStyleCnt="2"/>
      <dgm:spPr/>
      <dgm:t>
        <a:bodyPr/>
        <a:lstStyle/>
        <a:p>
          <a:endParaRPr lang="uk-UA"/>
        </a:p>
      </dgm:t>
    </dgm:pt>
    <dgm:pt modelId="{CB3B68A3-6EA8-4600-B75B-5235EC25F289}" type="pres">
      <dgm:prSet presAssocID="{0B50599F-E048-4ADE-A7D9-01FED96272D3}" presName="hierRoot2" presStyleCnt="0"/>
      <dgm:spPr/>
    </dgm:pt>
    <dgm:pt modelId="{13BFB450-FFE8-4897-BA90-62B5F95E3098}" type="pres">
      <dgm:prSet presAssocID="{0B50599F-E048-4ADE-A7D9-01FED96272D3}" presName="composite2" presStyleCnt="0"/>
      <dgm:spPr/>
    </dgm:pt>
    <dgm:pt modelId="{49542457-FEB7-4BE3-9CF1-F7BA7BC970E9}" type="pres">
      <dgm:prSet presAssocID="{0B50599F-E048-4ADE-A7D9-01FED96272D3}" presName="background2" presStyleLbl="node2" presStyleIdx="1" presStyleCnt="2"/>
      <dgm:spPr/>
    </dgm:pt>
    <dgm:pt modelId="{684D8BE1-8218-4675-B318-C2F813401669}" type="pres">
      <dgm:prSet presAssocID="{0B50599F-E048-4ADE-A7D9-01FED96272D3}" presName="text2" presStyleLbl="fgAcc2" presStyleIdx="1" presStyleCnt="2" custScaleX="214283">
        <dgm:presLayoutVars>
          <dgm:chPref val="3"/>
        </dgm:presLayoutVars>
      </dgm:prSet>
      <dgm:spPr/>
      <dgm:t>
        <a:bodyPr/>
        <a:lstStyle/>
        <a:p>
          <a:endParaRPr lang="uk-UA"/>
        </a:p>
      </dgm:t>
    </dgm:pt>
    <dgm:pt modelId="{09035CF3-AB61-4383-B41C-C33954D129D0}" type="pres">
      <dgm:prSet presAssocID="{0B50599F-E048-4ADE-A7D9-01FED96272D3}" presName="hierChild3" presStyleCnt="0"/>
      <dgm:spPr/>
    </dgm:pt>
  </dgm:ptLst>
  <dgm:cxnLst>
    <dgm:cxn modelId="{1459143B-A0DA-4522-950C-99788BC953A0}" type="presOf" srcId="{AE5816B1-3540-491D-9A7D-7BA45FC0A9B7}" destId="{6DCD2E25-BAA2-47B6-AA41-F493030CB2E8}" srcOrd="0" destOrd="0" presId="urn:microsoft.com/office/officeart/2005/8/layout/hierarchy1"/>
    <dgm:cxn modelId="{539C1178-B24D-47CC-BE13-20565E248DE4}" type="presOf" srcId="{BDA9F513-E5F5-4D34-8043-621438D5B6B2}" destId="{26C9E9A8-AC0A-4ACC-88B6-2AD1E2C62C24}" srcOrd="0" destOrd="0" presId="urn:microsoft.com/office/officeart/2005/8/layout/hierarchy1"/>
    <dgm:cxn modelId="{F8B4F124-7638-41C8-960C-A01C3C85AA7F}" srcId="{BDA9F513-E5F5-4D34-8043-621438D5B6B2}" destId="{0B50599F-E048-4ADE-A7D9-01FED96272D3}" srcOrd="1" destOrd="0" parTransId="{6CDB8A63-AB5B-4314-AA83-67B185F25F51}" sibTransId="{5ECF4959-E9F6-4016-A789-66964700E3DA}"/>
    <dgm:cxn modelId="{9D02E0FF-BC98-41B7-8C20-A9B7D21E4FAB}" srcId="{6E7DFC53-4304-4249-9CD0-11C3CAAE8D9A}" destId="{BDA9F513-E5F5-4D34-8043-621438D5B6B2}" srcOrd="0" destOrd="0" parTransId="{22874EF8-7741-42B2-85D2-96510180DB96}" sibTransId="{EE4C51EF-80B3-4497-B6BB-77C746952290}"/>
    <dgm:cxn modelId="{8163B900-97EC-4477-BFB6-1E2BA0DAE444}" type="presOf" srcId="{0B50599F-E048-4ADE-A7D9-01FED96272D3}" destId="{684D8BE1-8218-4675-B318-C2F813401669}" srcOrd="0" destOrd="0" presId="urn:microsoft.com/office/officeart/2005/8/layout/hierarchy1"/>
    <dgm:cxn modelId="{3F8F1504-71DC-4930-815A-05EB862ED773}" type="presOf" srcId="{6CDB8A63-AB5B-4314-AA83-67B185F25F51}" destId="{5A92FC37-27B5-4AD4-99A5-3A22F9CBA94E}" srcOrd="0" destOrd="0" presId="urn:microsoft.com/office/officeart/2005/8/layout/hierarchy1"/>
    <dgm:cxn modelId="{11E3EC4A-2D18-4152-ACC8-B8A213256295}" srcId="{BDA9F513-E5F5-4D34-8043-621438D5B6B2}" destId="{AE5816B1-3540-491D-9A7D-7BA45FC0A9B7}" srcOrd="0" destOrd="0" parTransId="{EFA835FA-AA27-4DB3-AC83-626BB2EF1D7D}" sibTransId="{8FF75F2F-0699-4C90-9BD5-B223DC5CE02B}"/>
    <dgm:cxn modelId="{FA4B9386-7BC5-4D3C-99D6-A41353B84368}" type="presOf" srcId="{EFA835FA-AA27-4DB3-AC83-626BB2EF1D7D}" destId="{890ECEE0-37EF-4007-A07E-A46C4D3ED016}" srcOrd="0" destOrd="0" presId="urn:microsoft.com/office/officeart/2005/8/layout/hierarchy1"/>
    <dgm:cxn modelId="{485181FA-FE4E-41C3-8847-A006FD3E2F3B}" type="presOf" srcId="{6E7DFC53-4304-4249-9CD0-11C3CAAE8D9A}" destId="{0DF3F4AE-3CB6-4EEE-93B3-5D2A2F7CFA81}" srcOrd="0" destOrd="0" presId="urn:microsoft.com/office/officeart/2005/8/layout/hierarchy1"/>
    <dgm:cxn modelId="{0169C5B4-6CDB-454B-B631-9B4A9817370D}" type="presParOf" srcId="{0DF3F4AE-3CB6-4EEE-93B3-5D2A2F7CFA81}" destId="{1CEE3678-260E-4A3A-81D7-905F40E703BC}" srcOrd="0" destOrd="0" presId="urn:microsoft.com/office/officeart/2005/8/layout/hierarchy1"/>
    <dgm:cxn modelId="{E37F6495-EE50-449E-B909-48765A34BD9F}" type="presParOf" srcId="{1CEE3678-260E-4A3A-81D7-905F40E703BC}" destId="{AAF879BB-A73D-4C55-8E76-E13988F08616}" srcOrd="0" destOrd="0" presId="urn:microsoft.com/office/officeart/2005/8/layout/hierarchy1"/>
    <dgm:cxn modelId="{B8A49375-F680-404B-964F-BBC2B6E172AA}" type="presParOf" srcId="{AAF879BB-A73D-4C55-8E76-E13988F08616}" destId="{37BD4E40-9902-4642-8917-2300C8F9E128}" srcOrd="0" destOrd="0" presId="urn:microsoft.com/office/officeart/2005/8/layout/hierarchy1"/>
    <dgm:cxn modelId="{864874FA-55C1-4FB0-A86C-915FF60F4DF1}" type="presParOf" srcId="{AAF879BB-A73D-4C55-8E76-E13988F08616}" destId="{26C9E9A8-AC0A-4ACC-88B6-2AD1E2C62C24}" srcOrd="1" destOrd="0" presId="urn:microsoft.com/office/officeart/2005/8/layout/hierarchy1"/>
    <dgm:cxn modelId="{A13B7BE9-4FB3-4EC4-8FAC-78892B688349}" type="presParOf" srcId="{1CEE3678-260E-4A3A-81D7-905F40E703BC}" destId="{33B2D16F-8F07-4D2C-BB25-F25C939B4C26}" srcOrd="1" destOrd="0" presId="urn:microsoft.com/office/officeart/2005/8/layout/hierarchy1"/>
    <dgm:cxn modelId="{48A0A6E0-EF98-43ED-A934-A6656C7F9CD9}" type="presParOf" srcId="{33B2D16F-8F07-4D2C-BB25-F25C939B4C26}" destId="{890ECEE0-37EF-4007-A07E-A46C4D3ED016}" srcOrd="0" destOrd="0" presId="urn:microsoft.com/office/officeart/2005/8/layout/hierarchy1"/>
    <dgm:cxn modelId="{8F7F8825-A5D5-437A-9BF9-B759CBBC64EB}" type="presParOf" srcId="{33B2D16F-8F07-4D2C-BB25-F25C939B4C26}" destId="{1116AE9F-97CA-44F1-BF8B-545DE5A305ED}" srcOrd="1" destOrd="0" presId="urn:microsoft.com/office/officeart/2005/8/layout/hierarchy1"/>
    <dgm:cxn modelId="{EC352A43-2A46-4FA7-9074-32616578814C}" type="presParOf" srcId="{1116AE9F-97CA-44F1-BF8B-545DE5A305ED}" destId="{42549F4E-318D-4812-B5B3-FC6C5B909109}" srcOrd="0" destOrd="0" presId="urn:microsoft.com/office/officeart/2005/8/layout/hierarchy1"/>
    <dgm:cxn modelId="{9B1B8608-BFFB-492C-8F03-88752FBCC997}" type="presParOf" srcId="{42549F4E-318D-4812-B5B3-FC6C5B909109}" destId="{335621A2-D129-41DA-8DCE-365F546B67C5}" srcOrd="0" destOrd="0" presId="urn:microsoft.com/office/officeart/2005/8/layout/hierarchy1"/>
    <dgm:cxn modelId="{3FDCA8B7-FFB7-490E-918B-E878147378E2}" type="presParOf" srcId="{42549F4E-318D-4812-B5B3-FC6C5B909109}" destId="{6DCD2E25-BAA2-47B6-AA41-F493030CB2E8}" srcOrd="1" destOrd="0" presId="urn:microsoft.com/office/officeart/2005/8/layout/hierarchy1"/>
    <dgm:cxn modelId="{A7FF1A9D-96A7-4237-AE5B-DDA21FFD4DA6}" type="presParOf" srcId="{1116AE9F-97CA-44F1-BF8B-545DE5A305ED}" destId="{AC472FD2-753B-4439-B1A8-BA98C4E749C1}" srcOrd="1" destOrd="0" presId="urn:microsoft.com/office/officeart/2005/8/layout/hierarchy1"/>
    <dgm:cxn modelId="{9EAA62D4-D728-494E-96D7-6EF49F6E0287}" type="presParOf" srcId="{33B2D16F-8F07-4D2C-BB25-F25C939B4C26}" destId="{5A92FC37-27B5-4AD4-99A5-3A22F9CBA94E}" srcOrd="2" destOrd="0" presId="urn:microsoft.com/office/officeart/2005/8/layout/hierarchy1"/>
    <dgm:cxn modelId="{8D1E84C0-10A9-4A47-A128-DAE422E50886}" type="presParOf" srcId="{33B2D16F-8F07-4D2C-BB25-F25C939B4C26}" destId="{CB3B68A3-6EA8-4600-B75B-5235EC25F289}" srcOrd="3" destOrd="0" presId="urn:microsoft.com/office/officeart/2005/8/layout/hierarchy1"/>
    <dgm:cxn modelId="{9CEB58A4-1062-4180-A76A-1E155D1C6EA3}" type="presParOf" srcId="{CB3B68A3-6EA8-4600-B75B-5235EC25F289}" destId="{13BFB450-FFE8-4897-BA90-62B5F95E3098}" srcOrd="0" destOrd="0" presId="urn:microsoft.com/office/officeart/2005/8/layout/hierarchy1"/>
    <dgm:cxn modelId="{F753FE33-0BF3-4F22-877E-B60BDD1C602F}" type="presParOf" srcId="{13BFB450-FFE8-4897-BA90-62B5F95E3098}" destId="{49542457-FEB7-4BE3-9CF1-F7BA7BC970E9}" srcOrd="0" destOrd="0" presId="urn:microsoft.com/office/officeart/2005/8/layout/hierarchy1"/>
    <dgm:cxn modelId="{E64621CB-25C5-45D2-AAD1-708C09D1AC80}" type="presParOf" srcId="{13BFB450-FFE8-4897-BA90-62B5F95E3098}" destId="{684D8BE1-8218-4675-B318-C2F813401669}" srcOrd="1" destOrd="0" presId="urn:microsoft.com/office/officeart/2005/8/layout/hierarchy1"/>
    <dgm:cxn modelId="{47B06531-33D1-4311-84C1-8893C30623C8}" type="presParOf" srcId="{CB3B68A3-6EA8-4600-B75B-5235EC25F289}" destId="{09035CF3-AB61-4383-B41C-C33954D129D0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A92FC37-27B5-4AD4-99A5-3A22F9CBA94E}">
      <dsp:nvSpPr>
        <dsp:cNvPr id="0" name=""/>
        <dsp:cNvSpPr/>
      </dsp:nvSpPr>
      <dsp:spPr>
        <a:xfrm>
          <a:off x="3705872" y="755049"/>
          <a:ext cx="1461641" cy="34564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35550"/>
              </a:lnTo>
              <a:lnTo>
                <a:pt x="1461641" y="235550"/>
              </a:lnTo>
              <a:lnTo>
                <a:pt x="1461641" y="345649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90ECEE0-37EF-4007-A07E-A46C4D3ED016}">
      <dsp:nvSpPr>
        <dsp:cNvPr id="0" name=""/>
        <dsp:cNvSpPr/>
      </dsp:nvSpPr>
      <dsp:spPr>
        <a:xfrm>
          <a:off x="2300464" y="755049"/>
          <a:ext cx="1405408" cy="345649"/>
        </a:xfrm>
        <a:custGeom>
          <a:avLst/>
          <a:gdLst/>
          <a:ahLst/>
          <a:cxnLst/>
          <a:rect l="0" t="0" r="0" b="0"/>
          <a:pathLst>
            <a:path>
              <a:moveTo>
                <a:pt x="1405408" y="0"/>
              </a:moveTo>
              <a:lnTo>
                <a:pt x="1405408" y="235550"/>
              </a:lnTo>
              <a:lnTo>
                <a:pt x="0" y="235550"/>
              </a:lnTo>
              <a:lnTo>
                <a:pt x="0" y="345649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7BD4E40-9902-4642-8917-2300C8F9E128}">
      <dsp:nvSpPr>
        <dsp:cNvPr id="0" name=""/>
        <dsp:cNvSpPr/>
      </dsp:nvSpPr>
      <dsp:spPr>
        <a:xfrm>
          <a:off x="2263658" y="365"/>
          <a:ext cx="2884428" cy="75468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6C9E9A8-AC0A-4ACC-88B6-2AD1E2C62C24}">
      <dsp:nvSpPr>
        <dsp:cNvPr id="0" name=""/>
        <dsp:cNvSpPr/>
      </dsp:nvSpPr>
      <dsp:spPr>
        <a:xfrm>
          <a:off x="2395711" y="125815"/>
          <a:ext cx="2884428" cy="75468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700" b="1" kern="12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Передбачено </a:t>
          </a:r>
          <a:br>
            <a:rPr lang="uk-UA" sz="1700" b="1" kern="12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</a:br>
          <a:r>
            <a:rPr lang="uk-UA" sz="1700" b="1" kern="12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2 сесії НМТ</a:t>
          </a:r>
          <a:endParaRPr lang="uk-UA" sz="1700" kern="1200" dirty="0"/>
        </a:p>
      </dsp:txBody>
      <dsp:txXfrm>
        <a:off x="2417815" y="147919"/>
        <a:ext cx="2840220" cy="710476"/>
      </dsp:txXfrm>
    </dsp:sp>
    <dsp:sp modelId="{335621A2-D129-41DA-8DCE-365F546B67C5}">
      <dsp:nvSpPr>
        <dsp:cNvPr id="0" name=""/>
        <dsp:cNvSpPr/>
      </dsp:nvSpPr>
      <dsp:spPr>
        <a:xfrm>
          <a:off x="970876" y="1100699"/>
          <a:ext cx="2659176" cy="75468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DCD2E25-BAA2-47B6-AA41-F493030CB2E8}">
      <dsp:nvSpPr>
        <dsp:cNvPr id="0" name=""/>
        <dsp:cNvSpPr/>
      </dsp:nvSpPr>
      <dsp:spPr>
        <a:xfrm>
          <a:off x="1102929" y="1226150"/>
          <a:ext cx="2659176" cy="75468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700" b="1" kern="12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Основна</a:t>
          </a:r>
          <a:r>
            <a:rPr lang="uk-UA" sz="1700" kern="12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 </a:t>
          </a:r>
          <a:r>
            <a:rPr lang="uk-UA" sz="1700" b="1" kern="12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сесія:</a:t>
          </a:r>
          <a:r>
            <a:rPr lang="uk-UA" sz="1700" kern="12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 </a:t>
          </a:r>
        </a:p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700" b="1" kern="12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з</a:t>
          </a:r>
          <a:r>
            <a:rPr lang="uk-UA" sz="1700" kern="12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 </a:t>
          </a:r>
          <a:r>
            <a:rPr lang="uk-UA" sz="1700" b="1" kern="12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14.05  до 25.06.</a:t>
          </a:r>
          <a:endParaRPr lang="uk-UA" sz="1700" kern="1200" dirty="0"/>
        </a:p>
      </dsp:txBody>
      <dsp:txXfrm>
        <a:off x="1125033" y="1248254"/>
        <a:ext cx="2614968" cy="710476"/>
      </dsp:txXfrm>
    </dsp:sp>
    <dsp:sp modelId="{49542457-FEB7-4BE3-9CF1-F7BA7BC970E9}">
      <dsp:nvSpPr>
        <dsp:cNvPr id="0" name=""/>
        <dsp:cNvSpPr/>
      </dsp:nvSpPr>
      <dsp:spPr>
        <a:xfrm>
          <a:off x="3894159" y="1100699"/>
          <a:ext cx="2546710" cy="75468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84D8BE1-8218-4675-B318-C2F813401669}">
      <dsp:nvSpPr>
        <dsp:cNvPr id="0" name=""/>
        <dsp:cNvSpPr/>
      </dsp:nvSpPr>
      <dsp:spPr>
        <a:xfrm>
          <a:off x="4026212" y="1226150"/>
          <a:ext cx="2546710" cy="75468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700" b="1" kern="12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Додаткова сесія: </a:t>
          </a:r>
        </a:p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700" b="1" kern="12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з 14.07</a:t>
          </a:r>
          <a:r>
            <a:rPr lang="en-US" sz="1700" b="1" kern="12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 </a:t>
          </a:r>
          <a:r>
            <a:rPr lang="uk-UA" sz="1700" b="1" kern="12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до 25.07.</a:t>
          </a:r>
          <a:endParaRPr lang="uk-UA" sz="1700" kern="1200" dirty="0"/>
        </a:p>
      </dsp:txBody>
      <dsp:txXfrm>
        <a:off x="4048316" y="1248254"/>
        <a:ext cx="2502502" cy="71047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E968789-B087-4651-BD04-CB583E03A1D2}" type="datetimeFigureOut">
              <a:rPr lang="uk-UA" smtClean="0"/>
              <a:pPr/>
              <a:t>13.01.2025</a:t>
            </a:fld>
            <a:endParaRPr lang="uk-UA"/>
          </a:p>
        </p:txBody>
      </p:sp>
      <p:sp>
        <p:nvSpPr>
          <p:cNvPr id="4" name="Місце для зображення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4DEDDEF-DB11-45B5-85FF-2760719F6E6D}" type="slidenum">
              <a:rPr lang="uk-UA" smtClean="0"/>
              <a:pPr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755697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/>
          <p:cNvSpPr txBox="1">
            <a:spLocks noGrp="1" noChangeArrowheads="1"/>
          </p:cNvSpPr>
          <p:nvPr/>
        </p:nvSpPr>
        <p:spPr bwMode="auto">
          <a:xfrm>
            <a:off x="3730484" y="11064539"/>
            <a:ext cx="2851426" cy="5852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596" tIns="47299" rIns="94596" bIns="47299" anchor="b"/>
          <a:lstStyle>
            <a:lvl1pPr defTabSz="94773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4773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4773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4773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4773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47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47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47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47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4773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8C2EFAE-5863-45D2-838A-8BA9F067F329}" type="slidenum">
              <a:rPr kumimoji="0" lang="ru-RU" altLang="ru-RU" sz="13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4773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ru-RU" altLang="ru-RU" sz="13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42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1000" y="873125"/>
            <a:ext cx="5824538" cy="4370388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427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4596" tIns="47299" rIns="94596" bIns="47299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ru-RU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07650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33B62C-48F9-4CEB-AE5E-55BF35F5FD46}" type="datetimeFigureOut">
              <a:rPr lang="ru-RU" smtClean="0"/>
              <a:pPr/>
              <a:t>13.01.2025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2A2D1-C6FA-4204-8901-6BC85B5E9D0C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33B62C-48F9-4CEB-AE5E-55BF35F5FD46}" type="datetimeFigureOut">
              <a:rPr lang="ru-RU" smtClean="0"/>
              <a:pPr/>
              <a:t>13.01.2025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2A2D1-C6FA-4204-8901-6BC85B5E9D0C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33B62C-48F9-4CEB-AE5E-55BF35F5FD46}" type="datetimeFigureOut">
              <a:rPr lang="ru-RU" smtClean="0"/>
              <a:pPr/>
              <a:t>13.01.2025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2A2D1-C6FA-4204-8901-6BC85B5E9D0C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3FFD5F9-9FCE-4ABF-96A7-40F4F27972E2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13.01.2025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EF59E2F-5D7B-4220-BD8E-0C39B4539633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9052151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3FFD5F9-9FCE-4ABF-96A7-40F4F27972E2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13.01.2025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EF59E2F-5D7B-4220-BD8E-0C39B4539633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529000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3FFD5F9-9FCE-4ABF-96A7-40F4F27972E2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13.01.2025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EF59E2F-5D7B-4220-BD8E-0C39B4539633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6580020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3FFD5F9-9FCE-4ABF-96A7-40F4F27972E2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13.01.2025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EF59E2F-5D7B-4220-BD8E-0C39B4539633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34564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3FFD5F9-9FCE-4ABF-96A7-40F4F27972E2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13.01.2025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EF59E2F-5D7B-4220-BD8E-0C39B4539633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0708077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3FFD5F9-9FCE-4ABF-96A7-40F4F27972E2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13.01.2025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EF59E2F-5D7B-4220-BD8E-0C39B4539633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3094566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3FFD5F9-9FCE-4ABF-96A7-40F4F27972E2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13.01.2025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EF59E2F-5D7B-4220-BD8E-0C39B4539633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8427103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3FFD5F9-9FCE-4ABF-96A7-40F4F27972E2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13.01.2025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EF59E2F-5D7B-4220-BD8E-0C39B4539633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755008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33B62C-48F9-4CEB-AE5E-55BF35F5FD46}" type="datetimeFigureOut">
              <a:rPr lang="ru-RU" smtClean="0"/>
              <a:pPr/>
              <a:t>13.01.2025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2A2D1-C6FA-4204-8901-6BC85B5E9D0C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3FFD5F9-9FCE-4ABF-96A7-40F4F27972E2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13.01.2025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EF59E2F-5D7B-4220-BD8E-0C39B4539633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6434072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3FFD5F9-9FCE-4ABF-96A7-40F4F27972E2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13.01.2025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EF59E2F-5D7B-4220-BD8E-0C39B4539633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5872291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3FFD5F9-9FCE-4ABF-96A7-40F4F27972E2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13.01.2025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EF59E2F-5D7B-4220-BD8E-0C39B4539633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6118331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3FFD5F9-9FCE-4ABF-96A7-40F4F27972E2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13.01.2025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EF59E2F-5D7B-4220-BD8E-0C39B4539633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7879443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3FFD5F9-9FCE-4ABF-96A7-40F4F27972E2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13.01.2025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EF59E2F-5D7B-4220-BD8E-0C39B4539633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5092482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3FFD5F9-9FCE-4ABF-96A7-40F4F27972E2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13.01.2025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EF59E2F-5D7B-4220-BD8E-0C39B4539633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4099880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3FFD5F9-9FCE-4ABF-96A7-40F4F27972E2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13.01.2025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EF59E2F-5D7B-4220-BD8E-0C39B4539633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37474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3FFD5F9-9FCE-4ABF-96A7-40F4F27972E2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13.01.2025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EF59E2F-5D7B-4220-BD8E-0C39B4539633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7600788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3FFD5F9-9FCE-4ABF-96A7-40F4F27972E2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13.01.2025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EF59E2F-5D7B-4220-BD8E-0C39B4539633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8128017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3FFD5F9-9FCE-4ABF-96A7-40F4F27972E2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13.01.2025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EF59E2F-5D7B-4220-BD8E-0C39B4539633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609844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33B62C-48F9-4CEB-AE5E-55BF35F5FD46}" type="datetimeFigureOut">
              <a:rPr lang="ru-RU" smtClean="0"/>
              <a:pPr/>
              <a:t>13.01.2025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2A2D1-C6FA-4204-8901-6BC85B5E9D0C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3FFD5F9-9FCE-4ABF-96A7-40F4F27972E2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13.01.2025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EF59E2F-5D7B-4220-BD8E-0C39B4539633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1747287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3FFD5F9-9FCE-4ABF-96A7-40F4F27972E2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13.01.2025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EF59E2F-5D7B-4220-BD8E-0C39B4539633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9001240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3FFD5F9-9FCE-4ABF-96A7-40F4F27972E2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13.01.2025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EF59E2F-5D7B-4220-BD8E-0C39B4539633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2337529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3FFD5F9-9FCE-4ABF-96A7-40F4F27972E2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13.01.2025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EF59E2F-5D7B-4220-BD8E-0C39B4539633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172332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33B62C-48F9-4CEB-AE5E-55BF35F5FD46}" type="datetimeFigureOut">
              <a:rPr lang="ru-RU" smtClean="0"/>
              <a:pPr/>
              <a:t>13.01.2025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2A2D1-C6FA-4204-8901-6BC85B5E9D0C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33B62C-48F9-4CEB-AE5E-55BF35F5FD46}" type="datetimeFigureOut">
              <a:rPr lang="ru-RU" smtClean="0"/>
              <a:pPr/>
              <a:t>13.01.2025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2A2D1-C6FA-4204-8901-6BC85B5E9D0C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33B62C-48F9-4CEB-AE5E-55BF35F5FD46}" type="datetimeFigureOut">
              <a:rPr lang="ru-RU" smtClean="0"/>
              <a:pPr/>
              <a:t>13.01.2025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2A2D1-C6FA-4204-8901-6BC85B5E9D0C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33B62C-48F9-4CEB-AE5E-55BF35F5FD46}" type="datetimeFigureOut">
              <a:rPr lang="ru-RU" smtClean="0"/>
              <a:pPr/>
              <a:t>13.01.2025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2A2D1-C6FA-4204-8901-6BC85B5E9D0C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33B62C-48F9-4CEB-AE5E-55BF35F5FD46}" type="datetimeFigureOut">
              <a:rPr lang="ru-RU" smtClean="0"/>
              <a:pPr/>
              <a:t>13.01.2025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2A2D1-C6FA-4204-8901-6BC85B5E9D0C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33B62C-48F9-4CEB-AE5E-55BF35F5FD46}" type="datetimeFigureOut">
              <a:rPr lang="ru-RU" smtClean="0"/>
              <a:pPr/>
              <a:t>13.01.2025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2A2D1-C6FA-4204-8901-6BC85B5E9D0C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33B62C-48F9-4CEB-AE5E-55BF35F5FD46}" type="datetimeFigureOut">
              <a:rPr lang="ru-RU" smtClean="0"/>
              <a:pPr/>
              <a:t>13.01.2025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12A2D1-C6FA-4204-8901-6BC85B5E9D0C}" type="slidenum">
              <a:rPr lang="ru-RU" smtClean="0"/>
              <a:pPr/>
              <a:t>‹№›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alphaModFix amt="70000"/>
            <a:lum/>
          </a:blip>
          <a:srcRect/>
          <a:stretch>
            <a:fillRect l="-33000" r="-3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3FFD5F9-9FCE-4ABF-96A7-40F4F27972E2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13.01.2025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EF59E2F-5D7B-4220-BD8E-0C39B4539633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861584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alphaModFix amt="70000"/>
            <a:lum/>
          </a:blip>
          <a:srcRect/>
          <a:stretch>
            <a:fillRect l="-33000" r="-3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3FFD5F9-9FCE-4ABF-96A7-40F4F27972E2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13.01.2025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EF59E2F-5D7B-4220-BD8E-0C39B4539633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524705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GIF"/><Relationship Id="rId3" Type="http://schemas.microsoft.com/office/2007/relationships/hdphoto" Target="../media/hdphoto1.wdp"/><Relationship Id="rId7" Type="http://schemas.microsoft.com/office/2007/relationships/hdphoto" Target="../media/hdphoto3.wdp"/><Relationship Id="rId12" Type="http://schemas.microsoft.com/office/2007/relationships/hdphoto" Target="../media/hdphoto5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7.png"/><Relationship Id="rId5" Type="http://schemas.microsoft.com/office/2007/relationships/hdphoto" Target="../media/hdphoto2.wdp"/><Relationship Id="rId10" Type="http://schemas.microsoft.com/office/2007/relationships/hdphoto" Target="../media/hdphoto4.wdp"/><Relationship Id="rId4" Type="http://schemas.openxmlformats.org/officeDocument/2006/relationships/image" Target="../media/image3.png"/><Relationship Id="rId9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microsoft.com/office/2007/relationships/hdphoto" Target="../media/hdphoto11.wdp"/><Relationship Id="rId7" Type="http://schemas.microsoft.com/office/2007/relationships/hdphoto" Target="../media/hdphoto10.wdp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.png"/><Relationship Id="rId5" Type="http://schemas.openxmlformats.org/officeDocument/2006/relationships/image" Target="../media/image45.jpeg"/><Relationship Id="rId4" Type="http://schemas.openxmlformats.org/officeDocument/2006/relationships/image" Target="../media/image44.png"/><Relationship Id="rId9" Type="http://schemas.microsoft.com/office/2007/relationships/hdphoto" Target="../media/hdphoto12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5.png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7" Type="http://schemas.openxmlformats.org/officeDocument/2006/relationships/image" Target="../media/image58.pn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.xml"/><Relationship Id="rId3" Type="http://schemas.openxmlformats.org/officeDocument/2006/relationships/image" Target="../media/image60.png"/><Relationship Id="rId7" Type="http://schemas.openxmlformats.org/officeDocument/2006/relationships/diagramLayout" Target="../diagrams/layout1.xml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Relationship Id="rId6" Type="http://schemas.openxmlformats.org/officeDocument/2006/relationships/diagramData" Target="../diagrams/data1.xml"/><Relationship Id="rId5" Type="http://schemas.openxmlformats.org/officeDocument/2006/relationships/image" Target="../media/image35.png"/><Relationship Id="rId10" Type="http://schemas.microsoft.com/office/2007/relationships/diagramDrawing" Target="../diagrams/drawing1.xml"/><Relationship Id="rId4" Type="http://schemas.microsoft.com/office/2007/relationships/hdphoto" Target="../media/hdphoto13.wdp"/><Relationship Id="rId9" Type="http://schemas.openxmlformats.org/officeDocument/2006/relationships/diagramColors" Target="../diagrams/colors1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jpeg"/><Relationship Id="rId13" Type="http://schemas.openxmlformats.org/officeDocument/2006/relationships/image" Target="../media/image68.png"/><Relationship Id="rId3" Type="http://schemas.openxmlformats.org/officeDocument/2006/relationships/image" Target="../media/image61.png"/><Relationship Id="rId7" Type="http://schemas.openxmlformats.org/officeDocument/2006/relationships/image" Target="../media/image64.png"/><Relationship Id="rId12" Type="http://schemas.microsoft.com/office/2007/relationships/hdphoto" Target="../media/hdphoto16.wdp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Relationship Id="rId6" Type="http://schemas.microsoft.com/office/2007/relationships/hdphoto" Target="../media/hdphoto14.wdp"/><Relationship Id="rId11" Type="http://schemas.openxmlformats.org/officeDocument/2006/relationships/image" Target="../media/image67.png"/><Relationship Id="rId5" Type="http://schemas.openxmlformats.org/officeDocument/2006/relationships/image" Target="../media/image63.png"/><Relationship Id="rId10" Type="http://schemas.microsoft.com/office/2007/relationships/hdphoto" Target="../media/hdphoto15.wdp"/><Relationship Id="rId4" Type="http://schemas.openxmlformats.org/officeDocument/2006/relationships/image" Target="../media/image62.png"/><Relationship Id="rId9" Type="http://schemas.openxmlformats.org/officeDocument/2006/relationships/image" Target="../media/image66.png"/><Relationship Id="rId14" Type="http://schemas.microsoft.com/office/2007/relationships/hdphoto" Target="../media/hdphoto17.wdp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png"/><Relationship Id="rId3" Type="http://schemas.openxmlformats.org/officeDocument/2006/relationships/image" Target="../media/image69.jpeg"/><Relationship Id="rId7" Type="http://schemas.openxmlformats.org/officeDocument/2006/relationships/image" Target="../media/image7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72.png"/><Relationship Id="rId5" Type="http://schemas.openxmlformats.org/officeDocument/2006/relationships/image" Target="../media/image71.png"/><Relationship Id="rId4" Type="http://schemas.openxmlformats.org/officeDocument/2006/relationships/image" Target="../media/image70.jpeg"/><Relationship Id="rId9" Type="http://schemas.openxmlformats.org/officeDocument/2006/relationships/image" Target="../media/image7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78.png"/><Relationship Id="rId4" Type="http://schemas.openxmlformats.org/officeDocument/2006/relationships/image" Target="../media/image77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4.png"/><Relationship Id="rId13" Type="http://schemas.openxmlformats.org/officeDocument/2006/relationships/image" Target="../media/image89.png"/><Relationship Id="rId3" Type="http://schemas.openxmlformats.org/officeDocument/2006/relationships/image" Target="../media/image79.png"/><Relationship Id="rId7" Type="http://schemas.openxmlformats.org/officeDocument/2006/relationships/image" Target="../media/image83.png"/><Relationship Id="rId12" Type="http://schemas.openxmlformats.org/officeDocument/2006/relationships/image" Target="../media/image8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82.png"/><Relationship Id="rId11" Type="http://schemas.openxmlformats.org/officeDocument/2006/relationships/image" Target="../media/image87.png"/><Relationship Id="rId5" Type="http://schemas.openxmlformats.org/officeDocument/2006/relationships/image" Target="../media/image81.png"/><Relationship Id="rId15" Type="http://schemas.openxmlformats.org/officeDocument/2006/relationships/image" Target="../media/image91.png"/><Relationship Id="rId10" Type="http://schemas.openxmlformats.org/officeDocument/2006/relationships/image" Target="../media/image86.png"/><Relationship Id="rId4" Type="http://schemas.openxmlformats.org/officeDocument/2006/relationships/image" Target="../media/image80.png"/><Relationship Id="rId9" Type="http://schemas.openxmlformats.org/officeDocument/2006/relationships/image" Target="../media/image85.png"/><Relationship Id="rId14" Type="http://schemas.openxmlformats.org/officeDocument/2006/relationships/image" Target="../media/image90.png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7" Type="http://schemas.microsoft.com/office/2007/relationships/hdphoto" Target="../media/hdphoto8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microsoft.com/office/2007/relationships/hdphoto" Target="../media/hdphoto7.wdp"/><Relationship Id="rId4" Type="http://schemas.openxmlformats.org/officeDocument/2006/relationships/image" Target="../media/image9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5.png"/><Relationship Id="rId5" Type="http://schemas.openxmlformats.org/officeDocument/2006/relationships/image" Target="../media/image94.png"/><Relationship Id="rId4" Type="http://schemas.openxmlformats.org/officeDocument/2006/relationships/image" Target="../media/image9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pn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8.png"/><Relationship Id="rId5" Type="http://schemas.microsoft.com/office/2007/relationships/hdphoto" Target="../media/hdphoto18.wdp"/><Relationship Id="rId4" Type="http://schemas.openxmlformats.org/officeDocument/2006/relationships/image" Target="../media/image97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3.png"/><Relationship Id="rId3" Type="http://schemas.openxmlformats.org/officeDocument/2006/relationships/image" Target="../media/image38.png"/><Relationship Id="rId7" Type="http://schemas.microsoft.com/office/2007/relationships/hdphoto" Target="../media/hdphoto19.wdp"/><Relationship Id="rId2" Type="http://schemas.openxmlformats.org/officeDocument/2006/relationships/image" Target="../media/image99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2.png"/><Relationship Id="rId5" Type="http://schemas.openxmlformats.org/officeDocument/2006/relationships/image" Target="../media/image101.png"/><Relationship Id="rId4" Type="http://schemas.openxmlformats.org/officeDocument/2006/relationships/image" Target="../media/image10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png"/><Relationship Id="rId2" Type="http://schemas.openxmlformats.org/officeDocument/2006/relationships/image" Target="../media/image104.gif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107.png"/><Relationship Id="rId4" Type="http://schemas.openxmlformats.org/officeDocument/2006/relationships/image" Target="../media/image106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4.png"/><Relationship Id="rId3" Type="http://schemas.openxmlformats.org/officeDocument/2006/relationships/image" Target="../media/image109.png"/><Relationship Id="rId7" Type="http://schemas.openxmlformats.org/officeDocument/2006/relationships/image" Target="../media/image113.png"/><Relationship Id="rId2" Type="http://schemas.openxmlformats.org/officeDocument/2006/relationships/image" Target="../media/image108.gif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112.png"/><Relationship Id="rId5" Type="http://schemas.openxmlformats.org/officeDocument/2006/relationships/image" Target="../media/image111.png"/><Relationship Id="rId4" Type="http://schemas.openxmlformats.org/officeDocument/2006/relationships/image" Target="../media/image110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0.png"/><Relationship Id="rId13" Type="http://schemas.openxmlformats.org/officeDocument/2006/relationships/image" Target="../media/image125.png"/><Relationship Id="rId3" Type="http://schemas.openxmlformats.org/officeDocument/2006/relationships/image" Target="../media/image116.png"/><Relationship Id="rId7" Type="http://schemas.openxmlformats.org/officeDocument/2006/relationships/image" Target="../media/image119.png"/><Relationship Id="rId12" Type="http://schemas.openxmlformats.org/officeDocument/2006/relationships/image" Target="../media/image124.png"/><Relationship Id="rId2" Type="http://schemas.openxmlformats.org/officeDocument/2006/relationships/image" Target="../media/image115.jpe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118.png"/><Relationship Id="rId11" Type="http://schemas.openxmlformats.org/officeDocument/2006/relationships/image" Target="../media/image123.png"/><Relationship Id="rId5" Type="http://schemas.openxmlformats.org/officeDocument/2006/relationships/hyperlink" Target="https://zno.osvita.ua/" TargetMode="External"/><Relationship Id="rId10" Type="http://schemas.openxmlformats.org/officeDocument/2006/relationships/image" Target="../media/image122.png"/><Relationship Id="rId4" Type="http://schemas.openxmlformats.org/officeDocument/2006/relationships/image" Target="../media/image117.png"/><Relationship Id="rId9" Type="http://schemas.openxmlformats.org/officeDocument/2006/relationships/image" Target="../media/image121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5.jpeg"/><Relationship Id="rId7" Type="http://schemas.openxmlformats.org/officeDocument/2006/relationships/image" Target="../media/image12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128.jpeg"/><Relationship Id="rId5" Type="http://schemas.openxmlformats.org/officeDocument/2006/relationships/image" Target="../media/image127.png"/><Relationship Id="rId4" Type="http://schemas.openxmlformats.org/officeDocument/2006/relationships/image" Target="../media/image126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0.png"/><Relationship Id="rId1" Type="http://schemas.openxmlformats.org/officeDocument/2006/relationships/slideLayout" Target="../slideLayouts/slideLayout29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2.png"/><Relationship Id="rId7" Type="http://schemas.openxmlformats.org/officeDocument/2006/relationships/image" Target="../media/image15.png"/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microsoft.com/office/2007/relationships/hdphoto" Target="../media/hdphoto9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26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6" Type="http://schemas.microsoft.com/office/2007/relationships/hdphoto" Target="../media/hdphoto10.wdp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5" Type="http://schemas.openxmlformats.org/officeDocument/2006/relationships/image" Target="../media/image29.png"/><Relationship Id="rId4" Type="http://schemas.openxmlformats.org/officeDocument/2006/relationships/image" Target="../media/image3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1000"/>
            <a:lum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LineDrawing/>
                    </a14:imgEffect>
                  </a14:imgLayer>
                </a14:imgProps>
              </a:ext>
            </a:extLst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лілінія 2"/>
          <p:cNvSpPr/>
          <p:nvPr/>
        </p:nvSpPr>
        <p:spPr>
          <a:xfrm>
            <a:off x="533400" y="1509"/>
            <a:ext cx="2119988" cy="6781800"/>
          </a:xfrm>
          <a:custGeom>
            <a:avLst/>
            <a:gdLst>
              <a:gd name="connsiteX0" fmla="*/ 0 w 2119988"/>
              <a:gd name="connsiteY0" fmla="*/ 0 h 6337426"/>
              <a:gd name="connsiteX1" fmla="*/ 1195057 w 2119988"/>
              <a:gd name="connsiteY1" fmla="*/ 1204111 h 6337426"/>
              <a:gd name="connsiteX2" fmla="*/ 208229 w 2119988"/>
              <a:gd name="connsiteY2" fmla="*/ 2462543 h 6337426"/>
              <a:gd name="connsiteX3" fmla="*/ 769544 w 2119988"/>
              <a:gd name="connsiteY3" fmla="*/ 3340729 h 6337426"/>
              <a:gd name="connsiteX4" fmla="*/ 2118511 w 2119988"/>
              <a:gd name="connsiteY4" fmla="*/ 4906979 h 6337426"/>
              <a:gd name="connsiteX5" fmla="*/ 488887 w 2119988"/>
              <a:gd name="connsiteY5" fmla="*/ 6337426 h 6337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19988" h="6337426">
                <a:moveTo>
                  <a:pt x="0" y="0"/>
                </a:moveTo>
                <a:cubicBezTo>
                  <a:pt x="580176" y="396843"/>
                  <a:pt x="1160352" y="793687"/>
                  <a:pt x="1195057" y="1204111"/>
                </a:cubicBezTo>
                <a:cubicBezTo>
                  <a:pt x="1229762" y="1614535"/>
                  <a:pt x="279148" y="2106440"/>
                  <a:pt x="208229" y="2462543"/>
                </a:cubicBezTo>
                <a:cubicBezTo>
                  <a:pt x="137310" y="2818646"/>
                  <a:pt x="451164" y="2933323"/>
                  <a:pt x="769544" y="3340729"/>
                </a:cubicBezTo>
                <a:cubicBezTo>
                  <a:pt x="1087924" y="3748135"/>
                  <a:pt x="2165287" y="4407530"/>
                  <a:pt x="2118511" y="4906979"/>
                </a:cubicBezTo>
                <a:cubicBezTo>
                  <a:pt x="2071735" y="5406428"/>
                  <a:pt x="1280311" y="5871927"/>
                  <a:pt x="488887" y="6337426"/>
                </a:cubicBezTo>
              </a:path>
            </a:pathLst>
          </a:custGeom>
          <a:noFill/>
          <a:ln w="57150">
            <a:solidFill>
              <a:srgbClr val="B8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1" name="Заголовок 1"/>
          <p:cNvSpPr>
            <a:spLocks noGrp="1"/>
          </p:cNvSpPr>
          <p:nvPr>
            <p:ph type="ctrTitle"/>
          </p:nvPr>
        </p:nvSpPr>
        <p:spPr>
          <a:xfrm>
            <a:off x="3276600" y="1600200"/>
            <a:ext cx="5413375" cy="2133599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</a:pPr>
            <a:r>
              <a:rPr lang="uk-UA" sz="3200" b="1" cap="all" dirty="0" smtClean="0">
                <a:solidFill>
                  <a:srgbClr val="C00000"/>
                </a:solidFill>
                <a:latin typeface="Bookman Old Style" pitchFamily="18" charset="0"/>
              </a:rPr>
              <a:t>Н</a:t>
            </a:r>
            <a:r>
              <a:rPr lang="uk-UA" sz="3200" b="1" cap="all" dirty="0" smtClean="0">
                <a:latin typeface="Bookman Old Style" pitchFamily="18" charset="0"/>
              </a:rPr>
              <a:t>аціональний </a:t>
            </a:r>
            <a:r>
              <a:rPr lang="uk-UA" sz="3200" b="1" cap="all" dirty="0" smtClean="0">
                <a:solidFill>
                  <a:srgbClr val="C00000"/>
                </a:solidFill>
                <a:latin typeface="Bookman Old Style" pitchFamily="18" charset="0"/>
              </a:rPr>
              <a:t>м</a:t>
            </a:r>
            <a:r>
              <a:rPr lang="uk-UA" sz="3200" b="1" cap="all" dirty="0" smtClean="0">
                <a:latin typeface="Bookman Old Style" pitchFamily="18" charset="0"/>
              </a:rPr>
              <a:t>ультипредметний </a:t>
            </a:r>
            <a:r>
              <a:rPr lang="ru-RU" sz="3200" b="1" cap="all" dirty="0" smtClean="0">
                <a:solidFill>
                  <a:srgbClr val="C00000"/>
                </a:solidFill>
                <a:latin typeface="Bookman Old Style" pitchFamily="18" charset="0"/>
              </a:rPr>
              <a:t>т</a:t>
            </a:r>
            <a:r>
              <a:rPr lang="ru-RU" sz="3200" b="1" cap="all" dirty="0" smtClean="0">
                <a:latin typeface="Bookman Old Style" pitchFamily="18" charset="0"/>
              </a:rPr>
              <a:t>ест</a:t>
            </a:r>
            <a:endParaRPr lang="ru-RU" sz="3200" b="1" cap="all" dirty="0">
              <a:latin typeface="Bookman Old Style" pitchFamily="18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5257800" y="4114800"/>
            <a:ext cx="140294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cap="all" dirty="0" smtClean="0">
                <a:solidFill>
                  <a:srgbClr val="C00000"/>
                </a:solidFill>
                <a:latin typeface="Bookman Old Style" pitchFamily="18" charset="0"/>
              </a:rPr>
              <a:t>2025</a:t>
            </a:r>
            <a:endParaRPr lang="ru-RU" sz="3600" dirty="0">
              <a:solidFill>
                <a:srgbClr val="C00000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3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029200" y="5486400"/>
            <a:ext cx="1828800" cy="642796"/>
          </a:xfrm>
          <a:prstGeom prst="rect">
            <a:avLst/>
          </a:prstGeom>
          <a:effectLst>
            <a:softEdge rad="3175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995344">
            <a:off x="1006096" y="1710710"/>
            <a:ext cx="1511513" cy="1396499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463396">
            <a:off x="569265" y="3563546"/>
            <a:ext cx="1534581" cy="1415884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026" name="Picture 2" descr="Як зареєструватися на НМТ-2024: усе про строки, умови та документи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362949">
            <a:off x="151276" y="260051"/>
            <a:ext cx="1689191" cy="1166459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Розпочалася реєстрація для участі в національному мультипредметному тесті -  що потрібно знати - Новини Києва | Big Kyiv"/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saturation sat="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872" r="26850"/>
          <a:stretch/>
        </p:blipFill>
        <p:spPr bwMode="auto">
          <a:xfrm rot="1141615">
            <a:off x="1456413" y="5374818"/>
            <a:ext cx="1532942" cy="1244671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Округлений прямокутник 13"/>
          <p:cNvSpPr/>
          <p:nvPr/>
        </p:nvSpPr>
        <p:spPr>
          <a:xfrm>
            <a:off x="228600" y="152400"/>
            <a:ext cx="8610600" cy="1032095"/>
          </a:xfrm>
          <a:prstGeom prst="roundRect">
            <a:avLst>
              <a:gd name="adj" fmla="val 50000"/>
            </a:avLst>
          </a:prstGeom>
          <a:solidFill>
            <a:schemeClr val="bg1">
              <a:alpha val="84000"/>
            </a:schemeClr>
          </a:solidFill>
          <a:ln>
            <a:solidFill>
              <a:schemeClr val="bg1">
                <a:lumMod val="65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4" name="Прямоугольник 3"/>
          <p:cNvSpPr/>
          <p:nvPr/>
        </p:nvSpPr>
        <p:spPr>
          <a:xfrm>
            <a:off x="1232026" y="534909"/>
            <a:ext cx="7620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 </a:t>
            </a:r>
            <a:r>
              <a:rPr lang="uk-UA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Завантажити </a:t>
            </a:r>
            <a:r>
              <a:rPr lang="uk-UA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сканкопії та/або фотокопії реєстраційних документів</a:t>
            </a:r>
            <a:endParaRPr lang="uk-UA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85800" y="1371600"/>
            <a:ext cx="7772400" cy="1349721"/>
          </a:xfrm>
          <a:prstGeom prst="rect">
            <a:avLst/>
          </a:prstGeom>
          <a:solidFill>
            <a:schemeClr val="bg1">
              <a:alpha val="72000"/>
            </a:schemeClr>
          </a:solidFill>
          <a:effectLst>
            <a:softEdge rad="0"/>
          </a:effectLst>
        </p:spPr>
        <p:txBody>
          <a:bodyPr wrap="square">
            <a:spAutoFit/>
          </a:bodyPr>
          <a:lstStyle/>
          <a:p>
            <a:pPr marL="360363" indent="-360363">
              <a:lnSpc>
                <a:spcPct val="120000"/>
              </a:lnSpc>
              <a:spcAft>
                <a:spcPts val="1200"/>
              </a:spcAft>
              <a:buFont typeface="Wingdings" pitchFamily="2" charset="2"/>
              <a:buChar char="ü"/>
            </a:pPr>
            <a:r>
              <a:rPr lang="uk-UA" sz="14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Кожна копія документа має бути завантажена у вигляді окремого файла </a:t>
            </a:r>
            <a:br>
              <a:rPr lang="uk-UA" sz="14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uk-UA" sz="14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(формат </a:t>
            </a:r>
            <a:r>
              <a:rPr lang="uk-UA" sz="14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.jpg </a:t>
            </a:r>
            <a:r>
              <a:rPr lang="uk-UA" sz="14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або </a:t>
            </a:r>
            <a:r>
              <a:rPr lang="uk-UA" sz="14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.png</a:t>
            </a:r>
            <a:r>
              <a:rPr lang="uk-UA" sz="14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розмір </a:t>
            </a:r>
            <a:r>
              <a:rPr lang="uk-UA" sz="14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не більше 1 МБ</a:t>
            </a:r>
            <a:r>
              <a:rPr lang="uk-UA" sz="14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).</a:t>
            </a:r>
          </a:p>
          <a:p>
            <a:pPr marL="360363" indent="-360363">
              <a:spcAft>
                <a:spcPts val="1200"/>
              </a:spcAft>
              <a:buFont typeface="Wingdings" pitchFamily="2" charset="2"/>
              <a:buChar char="ü"/>
            </a:pPr>
            <a:r>
              <a:rPr lang="uk-UA" sz="14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Зображення повинно бути чітким і повнорозмірним (без обрізань сторін документа). </a:t>
            </a:r>
          </a:p>
          <a:p>
            <a:pPr marL="360363" indent="-360363">
              <a:spcAft>
                <a:spcPts val="600"/>
              </a:spcAft>
              <a:buFont typeface="Wingdings" pitchFamily="2" charset="2"/>
              <a:buChar char="ü"/>
            </a:pPr>
            <a:r>
              <a:rPr lang="uk-UA" sz="14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Текст на зображенні має бути розбірливим і вільно читатися.</a:t>
            </a:r>
            <a:endParaRPr lang="uk-UA" sz="1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" name="Picture 4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6122210">
            <a:off x="4066334" y="6171636"/>
            <a:ext cx="570476" cy="6741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Рисунок 12"/>
          <p:cNvPicPr>
            <a:picLocks noChangeAspect="1" noChangeArrowheads="1"/>
          </p:cNvPicPr>
          <p:nvPr/>
        </p:nvPicPr>
        <p:blipFill>
          <a:blip r:embed="rId3" cstate="print"/>
          <a:srcRect t="3333" r="1977" b="10000"/>
          <a:stretch>
            <a:fillRect/>
          </a:stretch>
        </p:blipFill>
        <p:spPr bwMode="auto">
          <a:xfrm>
            <a:off x="346295" y="257270"/>
            <a:ext cx="838200" cy="830296"/>
          </a:xfrm>
          <a:custGeom>
            <a:avLst/>
            <a:gdLst>
              <a:gd name="connsiteX0" fmla="*/ 1000031 w 2000062"/>
              <a:gd name="connsiteY0" fmla="*/ 0 h 1981200"/>
              <a:gd name="connsiteX1" fmla="*/ 2000062 w 2000062"/>
              <a:gd name="connsiteY1" fmla="*/ 990600 h 1981200"/>
              <a:gd name="connsiteX2" fmla="*/ 1000031 w 2000062"/>
              <a:gd name="connsiteY2" fmla="*/ 1981200 h 1981200"/>
              <a:gd name="connsiteX3" fmla="*/ 0 w 2000062"/>
              <a:gd name="connsiteY3" fmla="*/ 990600 h 1981200"/>
              <a:gd name="connsiteX4" fmla="*/ 1000031 w 2000062"/>
              <a:gd name="connsiteY4" fmla="*/ 0 h 1981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00062" h="1981200">
                <a:moveTo>
                  <a:pt x="1000031" y="0"/>
                </a:moveTo>
                <a:cubicBezTo>
                  <a:pt x="1552333" y="0"/>
                  <a:pt x="2000062" y="443507"/>
                  <a:pt x="2000062" y="990600"/>
                </a:cubicBezTo>
                <a:cubicBezTo>
                  <a:pt x="2000062" y="1537693"/>
                  <a:pt x="1552333" y="1981200"/>
                  <a:pt x="1000031" y="1981200"/>
                </a:cubicBezTo>
                <a:cubicBezTo>
                  <a:pt x="447729" y="1981200"/>
                  <a:pt x="0" y="1537693"/>
                  <a:pt x="0" y="990600"/>
                </a:cubicBezTo>
                <a:cubicBezTo>
                  <a:pt x="0" y="443507"/>
                  <a:pt x="447729" y="0"/>
                  <a:pt x="1000031" y="0"/>
                </a:cubicBezTo>
                <a:close/>
              </a:path>
            </a:pathLst>
          </a:custGeom>
          <a:noFill/>
          <a:ln w="9525">
            <a:noFill/>
            <a:miter lim="800000"/>
            <a:headEnd/>
            <a:tailEnd/>
          </a:ln>
        </p:spPr>
      </p:pic>
      <p:grpSp>
        <p:nvGrpSpPr>
          <p:cNvPr id="3" name="Групувати 2"/>
          <p:cNvGrpSpPr/>
          <p:nvPr/>
        </p:nvGrpSpPr>
        <p:grpSpPr>
          <a:xfrm>
            <a:off x="2768098" y="2913707"/>
            <a:ext cx="4800600" cy="3744333"/>
            <a:chOff x="1676400" y="2895600"/>
            <a:chExt cx="4800600" cy="3744333"/>
          </a:xfrm>
        </p:grpSpPr>
        <p:pic>
          <p:nvPicPr>
            <p:cNvPr id="6146" name="Picture 2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676400" y="2895600"/>
              <a:ext cx="4800600" cy="37443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6148" name="Picture 4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4800600" y="2971800"/>
              <a:ext cx="1295400" cy="10000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" name="Рисунок 1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828800" y="3657600"/>
              <a:ext cx="2285999" cy="335232"/>
            </a:xfrm>
            <a:prstGeom prst="rect">
              <a:avLst/>
            </a:prstGeom>
          </p:spPr>
        </p:pic>
        <p:cxnSp>
          <p:nvCxnSpPr>
            <p:cNvPr id="15" name="Прямая со стрелкой 14"/>
            <p:cNvCxnSpPr>
              <a:endCxn id="6148" idx="1"/>
            </p:cNvCxnSpPr>
            <p:nvPr/>
          </p:nvCxnSpPr>
          <p:spPr>
            <a:xfrm flipV="1">
              <a:off x="3719945" y="3471806"/>
              <a:ext cx="1080655" cy="386685"/>
            </a:xfrm>
            <a:prstGeom prst="straightConnector1">
              <a:avLst/>
            </a:prstGeom>
            <a:ln w="28575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" name="Округлений прямокутник 5"/>
          <p:cNvSpPr/>
          <p:nvPr/>
        </p:nvSpPr>
        <p:spPr>
          <a:xfrm>
            <a:off x="2824681" y="4980160"/>
            <a:ext cx="2598345" cy="228600"/>
          </a:xfrm>
          <a:prstGeom prst="roundRect">
            <a:avLst/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7" name="Стрілка вліво 6"/>
          <p:cNvSpPr/>
          <p:nvPr/>
        </p:nvSpPr>
        <p:spPr>
          <a:xfrm>
            <a:off x="2417275" y="4913014"/>
            <a:ext cx="398353" cy="374210"/>
          </a:xfrm>
          <a:prstGeom prst="left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8" name="Прямокутник 7"/>
          <p:cNvSpPr/>
          <p:nvPr/>
        </p:nvSpPr>
        <p:spPr>
          <a:xfrm>
            <a:off x="395335" y="4697239"/>
            <a:ext cx="1981200" cy="830997"/>
          </a:xfrm>
          <a:prstGeom prst="rect">
            <a:avLst/>
          </a:prstGeom>
          <a:solidFill>
            <a:schemeClr val="bg1">
              <a:alpha val="66000"/>
            </a:schemeClr>
          </a:solidFill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uk-UA" sz="12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Для вступників з особливими освітніми потребами, зумовленими станом здоров'я</a:t>
            </a:r>
          </a:p>
        </p:txBody>
      </p:sp>
    </p:spTree>
    <p:extLst>
      <p:ext uri="{BB962C8B-B14F-4D97-AF65-F5344CB8AC3E}">
        <p14:creationId xmlns:p14="http://schemas.microsoft.com/office/powerpoint/2010/main" val="3849395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4724400" y="4953000"/>
            <a:ext cx="4343400" cy="1600200"/>
          </a:xfrm>
          <a:prstGeom prst="rect">
            <a:avLst/>
          </a:prstGeom>
        </p:spPr>
      </p:pic>
      <p:sp>
        <p:nvSpPr>
          <p:cNvPr id="12" name="Округлений прямокутник 11"/>
          <p:cNvSpPr/>
          <p:nvPr/>
        </p:nvSpPr>
        <p:spPr>
          <a:xfrm>
            <a:off x="228600" y="152400"/>
            <a:ext cx="8610600" cy="1066800"/>
          </a:xfrm>
          <a:prstGeom prst="roundRect">
            <a:avLst>
              <a:gd name="adj" fmla="val 50000"/>
            </a:avLst>
          </a:prstGeom>
          <a:solidFill>
            <a:schemeClr val="bg1">
              <a:alpha val="92000"/>
            </a:schemeClr>
          </a:solidFill>
          <a:ln>
            <a:solidFill>
              <a:schemeClr val="bg1">
                <a:lumMod val="65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93965" y="1553498"/>
            <a:ext cx="3920836" cy="4999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4" name="Прямоугольник 3"/>
          <p:cNvSpPr/>
          <p:nvPr/>
        </p:nvSpPr>
        <p:spPr>
          <a:xfrm>
            <a:off x="1288222" y="280657"/>
            <a:ext cx="724956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6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Надіслати</a:t>
            </a:r>
            <a:r>
              <a:rPr lang="uk-UA" sz="1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 </a:t>
            </a:r>
            <a:r>
              <a:rPr lang="uk-UA" sz="16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 використанням функціоналу персонального кабінету </a:t>
            </a:r>
            <a:r>
              <a:rPr lang="uk-UA" sz="1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внесену інформацію та копії документів на обробку до Вінницького регіонального центру оцінювання якості освіти</a:t>
            </a:r>
            <a:endParaRPr lang="uk-UA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3" name="Стрелка вправо 12"/>
          <p:cNvSpPr/>
          <p:nvPr/>
        </p:nvSpPr>
        <p:spPr>
          <a:xfrm rot="19816078">
            <a:off x="3536822" y="5873015"/>
            <a:ext cx="1052532" cy="406910"/>
          </a:xfrm>
          <a:prstGeom prst="rightArrow">
            <a:avLst/>
          </a:prstGeom>
          <a:solidFill>
            <a:srgbClr val="C00000"/>
          </a:solidFill>
          <a:ln>
            <a:solidFill>
              <a:schemeClr val="bg1">
                <a:lumMod val="6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Рисунок 10"/>
          <p:cNvPicPr>
            <a:picLocks noChangeAspect="1" noChangeArrowheads="1"/>
          </p:cNvPicPr>
          <p:nvPr/>
        </p:nvPicPr>
        <p:blipFill>
          <a:blip r:embed="rId5" cstate="print"/>
          <a:srcRect l="695" t="822" r="4178" b="8755"/>
          <a:stretch>
            <a:fillRect/>
          </a:stretch>
        </p:blipFill>
        <p:spPr bwMode="auto">
          <a:xfrm>
            <a:off x="371192" y="280657"/>
            <a:ext cx="802741" cy="795509"/>
          </a:xfrm>
          <a:custGeom>
            <a:avLst/>
            <a:gdLst>
              <a:gd name="connsiteX0" fmla="*/ 1004935 w 2009870"/>
              <a:gd name="connsiteY0" fmla="*/ 0 h 1991762"/>
              <a:gd name="connsiteX1" fmla="*/ 2009870 w 2009870"/>
              <a:gd name="connsiteY1" fmla="*/ 995881 h 1991762"/>
              <a:gd name="connsiteX2" fmla="*/ 1004935 w 2009870"/>
              <a:gd name="connsiteY2" fmla="*/ 1991762 h 1991762"/>
              <a:gd name="connsiteX3" fmla="*/ 0 w 2009870"/>
              <a:gd name="connsiteY3" fmla="*/ 995881 h 1991762"/>
              <a:gd name="connsiteX4" fmla="*/ 1004935 w 2009870"/>
              <a:gd name="connsiteY4" fmla="*/ 0 h 19917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09870" h="1991762">
                <a:moveTo>
                  <a:pt x="1004935" y="0"/>
                </a:moveTo>
                <a:cubicBezTo>
                  <a:pt x="1559945" y="0"/>
                  <a:pt x="2009870" y="445871"/>
                  <a:pt x="2009870" y="995881"/>
                </a:cubicBezTo>
                <a:cubicBezTo>
                  <a:pt x="2009870" y="1545891"/>
                  <a:pt x="1559945" y="1991762"/>
                  <a:pt x="1004935" y="1991762"/>
                </a:cubicBezTo>
                <a:cubicBezTo>
                  <a:pt x="449925" y="1991762"/>
                  <a:pt x="0" y="1545891"/>
                  <a:pt x="0" y="995881"/>
                </a:cubicBezTo>
                <a:cubicBezTo>
                  <a:pt x="0" y="445871"/>
                  <a:pt x="449925" y="0"/>
                  <a:pt x="1004935" y="0"/>
                </a:cubicBezTo>
                <a:close/>
              </a:path>
            </a:pathLst>
          </a:custGeom>
          <a:noFill/>
          <a:ln w="9525">
            <a:noFill/>
            <a:miter lim="800000"/>
            <a:headEnd/>
            <a:tailEnd/>
          </a:ln>
        </p:spPr>
      </p:pic>
      <p:grpSp>
        <p:nvGrpSpPr>
          <p:cNvPr id="3" name="Групувати 2"/>
          <p:cNvGrpSpPr/>
          <p:nvPr/>
        </p:nvGrpSpPr>
        <p:grpSpPr>
          <a:xfrm>
            <a:off x="4876800" y="3352800"/>
            <a:ext cx="4114800" cy="1219200"/>
            <a:chOff x="4876800" y="3124200"/>
            <a:chExt cx="4038600" cy="1219200"/>
          </a:xfrm>
        </p:grpSpPr>
        <p:sp>
          <p:nvSpPr>
            <p:cNvPr id="5" name="Округлений прямокутник 4"/>
            <p:cNvSpPr/>
            <p:nvPr/>
          </p:nvSpPr>
          <p:spPr>
            <a:xfrm>
              <a:off x="4876800" y="3124200"/>
              <a:ext cx="4038600" cy="1219200"/>
            </a:xfrm>
            <a:prstGeom prst="roundRect">
              <a:avLst>
                <a:gd name="adj" fmla="val 32707"/>
              </a:avLst>
            </a:prstGeom>
            <a:solidFill>
              <a:schemeClr val="bg1">
                <a:alpha val="83000"/>
              </a:schemeClr>
            </a:solidFill>
            <a:ln>
              <a:solidFill>
                <a:srgbClr val="C00000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uk-UA" dirty="0"/>
            </a:p>
          </p:txBody>
        </p:sp>
        <p:sp>
          <p:nvSpPr>
            <p:cNvPr id="8" name="Прямоугольник 7"/>
            <p:cNvSpPr/>
            <p:nvPr/>
          </p:nvSpPr>
          <p:spPr>
            <a:xfrm>
              <a:off x="5400322" y="3276600"/>
              <a:ext cx="3430411" cy="97257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>
                <a:lnSpc>
                  <a:spcPct val="110000"/>
                </a:lnSpc>
              </a:pPr>
              <a:r>
                <a:rPr lang="uk-UA" sz="1300" dirty="0" smtClean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Якщо Користувач </a:t>
              </a:r>
              <a:r>
                <a:rPr lang="uk-UA" sz="1300" b="1" dirty="0" smtClean="0">
                  <a:solidFill>
                    <a:srgbClr val="C0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НЕ надішле </a:t>
              </a:r>
              <a:r>
                <a:rPr lang="uk-UA" sz="1300" dirty="0" smtClean="0">
                  <a:solidFill>
                    <a:srgbClr val="C0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інформацію </a:t>
              </a:r>
              <a:r>
                <a:rPr lang="uk-UA" sz="1300" dirty="0" smtClean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на обробку, регіональний центр НЕ зможе її опрацювати, тож Користувача</a:t>
              </a:r>
              <a:r>
                <a:rPr lang="uk-UA" sz="1300" dirty="0" smtClean="0">
                  <a:solidFill>
                    <a:srgbClr val="C0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uk-UA" sz="1300" b="1" dirty="0" smtClean="0">
                  <a:solidFill>
                    <a:srgbClr val="C0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НЕ буде зареєстровано </a:t>
              </a:r>
              <a:r>
                <a:rPr lang="uk-UA" sz="1300" dirty="0" smtClean="0">
                  <a:solidFill>
                    <a:srgbClr val="C0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для участі в НМТ. </a:t>
              </a:r>
              <a:endParaRPr lang="uk-UA" sz="1300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pic>
          <p:nvPicPr>
            <p:cNvPr id="16" name="Рисунок 15"/>
            <p:cNvPicPr>
              <a:picLocks noChangeAspect="1"/>
            </p:cNvPicPr>
            <p:nvPr/>
          </p:nvPicPr>
          <p:blipFill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220" b="98242" l="9934" r="94040">
                          <a14:foregroundMark x1="44371" y1="87912" x2="44371" y2="87912"/>
                          <a14:foregroundMark x1="78808" y1="90989" x2="78808" y2="90989"/>
                          <a14:foregroundMark x1="77483" y1="88132" x2="77483" y2="88132"/>
                          <a14:foregroundMark x1="74172" y1="85495" x2="74172" y2="85495"/>
                          <a14:foregroundMark x1="69536" y1="83736" x2="69536" y2="83736"/>
                          <a14:foregroundMark x1="75497" y1="93187" x2="75497" y2="93187"/>
                          <a14:foregroundMark x1="73510" y1="94286" x2="73510" y2="94286"/>
                          <a14:foregroundMark x1="68874" y1="96484" x2="68874" y2="96484"/>
                          <a14:foregroundMark x1="87417" y1="18901" x2="87417" y2="18901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5043535" y="3312813"/>
              <a:ext cx="207209" cy="871537"/>
            </a:xfrm>
            <a:prstGeom prst="rect">
              <a:avLst/>
            </a:prstGeom>
          </p:spPr>
        </p:pic>
      </p:grpSp>
      <p:grpSp>
        <p:nvGrpSpPr>
          <p:cNvPr id="10" name="Групувати 9"/>
          <p:cNvGrpSpPr/>
          <p:nvPr/>
        </p:nvGrpSpPr>
        <p:grpSpPr>
          <a:xfrm>
            <a:off x="4800600" y="1676400"/>
            <a:ext cx="4074059" cy="1227965"/>
            <a:chOff x="4800600" y="1676400"/>
            <a:chExt cx="4074059" cy="1227965"/>
          </a:xfrm>
        </p:grpSpPr>
        <p:sp>
          <p:nvSpPr>
            <p:cNvPr id="6" name="Округлений прямокутник 5"/>
            <p:cNvSpPr/>
            <p:nvPr/>
          </p:nvSpPr>
          <p:spPr>
            <a:xfrm>
              <a:off x="4800600" y="1752600"/>
              <a:ext cx="4074059" cy="1092452"/>
            </a:xfrm>
            <a:prstGeom prst="roundRect">
              <a:avLst>
                <a:gd name="adj" fmla="val 27756"/>
              </a:avLst>
            </a:prstGeom>
            <a:solidFill>
              <a:schemeClr val="bg1">
                <a:alpha val="81000"/>
              </a:schemeClr>
            </a:solidFill>
            <a:ln>
              <a:solidFill>
                <a:schemeClr val="bg1">
                  <a:lumMod val="50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sp>
          <p:nvSpPr>
            <p:cNvPr id="2" name="TextBox 1"/>
            <p:cNvSpPr txBox="1"/>
            <p:nvPr/>
          </p:nvSpPr>
          <p:spPr>
            <a:xfrm>
              <a:off x="5450186" y="1874067"/>
              <a:ext cx="3276600" cy="89255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uk-UA" sz="13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Після надсилання </a:t>
              </a:r>
              <a:r>
                <a:rPr lang="uk-UA" sz="130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інформації </a:t>
              </a:r>
              <a:r>
                <a:rPr lang="ru-RU" sz="1300" dirty="0" smtClean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на </a:t>
              </a:r>
              <a:r>
                <a:rPr lang="uk-UA" sz="1300" dirty="0" smtClean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обробку до регіонального центру, Користувач </a:t>
              </a:r>
              <a:r>
                <a:rPr lang="uk-UA" sz="1300" b="1" dirty="0" smtClean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не зможе внести зміни </a:t>
              </a:r>
              <a:r>
                <a:rPr lang="uk-UA" sz="1300" dirty="0" smtClean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до реєстраційних даних</a:t>
              </a:r>
              <a:r>
                <a:rPr lang="ru-RU" sz="1300" dirty="0" smtClean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.</a:t>
              </a:r>
              <a:endParaRPr lang="uk-UA" sz="1300" dirty="0"/>
            </a:p>
          </p:txBody>
        </p:sp>
        <p:sp>
          <p:nvSpPr>
            <p:cNvPr id="9" name="Прямокутник 8"/>
            <p:cNvSpPr/>
            <p:nvPr/>
          </p:nvSpPr>
          <p:spPr>
            <a:xfrm>
              <a:off x="4953000" y="1676400"/>
              <a:ext cx="451919" cy="12279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uk-UA" sz="7200" b="1" dirty="0">
                  <a:solidFill>
                    <a:srgbClr val="00863D"/>
                  </a:solidFill>
                  <a:latin typeface="Book Antiqua" panose="0204060205030503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i</a:t>
              </a:r>
              <a:endParaRPr lang="uk-UA" sz="7200" b="1" dirty="0">
                <a:solidFill>
                  <a:srgbClr val="00863D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17" name="Рисунок 16"/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641695" y="6123915"/>
            <a:ext cx="1112436" cy="68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2681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Округлений прямокутник 13"/>
          <p:cNvSpPr/>
          <p:nvPr/>
        </p:nvSpPr>
        <p:spPr>
          <a:xfrm>
            <a:off x="742385" y="179560"/>
            <a:ext cx="7816158" cy="1033604"/>
          </a:xfrm>
          <a:prstGeom prst="roundRect">
            <a:avLst>
              <a:gd name="adj" fmla="val 50000"/>
            </a:avLst>
          </a:prstGeom>
          <a:solidFill>
            <a:schemeClr val="bg1">
              <a:alpha val="92000"/>
            </a:schemeClr>
          </a:solidFill>
          <a:ln>
            <a:solidFill>
              <a:schemeClr val="bg1">
                <a:lumMod val="65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4" name="Прямоугольник 3"/>
          <p:cNvSpPr/>
          <p:nvPr/>
        </p:nvSpPr>
        <p:spPr>
          <a:xfrm>
            <a:off x="762000" y="3548958"/>
            <a:ext cx="4419600" cy="1175706"/>
          </a:xfrm>
          <a:prstGeom prst="rect">
            <a:avLst/>
          </a:prstGeom>
          <a:solidFill>
            <a:schemeClr val="bg1">
              <a:alpha val="54000"/>
            </a:schemeClr>
          </a:solidFill>
          <a:effectLst>
            <a:softEdge rad="31750"/>
          </a:effectLst>
        </p:spPr>
        <p:txBody>
          <a:bodyPr wrap="square">
            <a:spAutoFit/>
          </a:bodyPr>
          <a:lstStyle/>
          <a:p>
            <a:pPr algn="just">
              <a:lnSpc>
                <a:spcPct val="110000"/>
              </a:lnSpc>
              <a:spcAft>
                <a:spcPts val="1200"/>
              </a:spcAft>
            </a:pPr>
            <a:r>
              <a:rPr lang="uk-UA" sz="1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Його вступник/вступниця матиме змогу </a:t>
            </a:r>
            <a:r>
              <a:rPr lang="uk-UA" sz="16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сформувати у своєму персональному кабінеті</a:t>
            </a:r>
            <a:r>
              <a:rPr lang="uk-UA" sz="1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 в разі підтвердження регіональним центром його /її реєстрації для участі в НМТ.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193202" y="502468"/>
            <a:ext cx="470192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Сформувати </a:t>
            </a:r>
            <a:r>
              <a:rPr lang="uk-UA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Сертифікат НМТ 2025 року</a:t>
            </a:r>
            <a:r>
              <a:rPr lang="ru-RU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 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63147" y="3035174"/>
            <a:ext cx="1876951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3" cstate="print"/>
          <a:srcRect b="42345"/>
          <a:stretch>
            <a:fillRect/>
          </a:stretch>
        </p:blipFill>
        <p:spPr bwMode="auto">
          <a:xfrm>
            <a:off x="5715000" y="1752600"/>
            <a:ext cx="2819400" cy="727490"/>
          </a:xfrm>
          <a:prstGeom prst="flowChartDocumen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17" name="Прямоугольник 16"/>
          <p:cNvSpPr/>
          <p:nvPr/>
        </p:nvSpPr>
        <p:spPr>
          <a:xfrm>
            <a:off x="762000" y="1752600"/>
            <a:ext cx="4419600" cy="651525"/>
          </a:xfrm>
          <a:prstGeom prst="rect">
            <a:avLst/>
          </a:prstGeom>
          <a:solidFill>
            <a:schemeClr val="bg1">
              <a:alpha val="56000"/>
            </a:schemeClr>
          </a:solidFill>
          <a:effectLst>
            <a:softEdge rad="63500"/>
          </a:effectLst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Aft>
                <a:spcPts val="1200"/>
              </a:spcAft>
            </a:pPr>
            <a:r>
              <a:rPr lang="uk-UA" sz="16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Підтвердженням факту реєстрації </a:t>
            </a:r>
            <a:br>
              <a:rPr lang="uk-UA" sz="16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uk-UA" sz="1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для участі в НМТ </a:t>
            </a:r>
            <a:r>
              <a:rPr lang="uk-UA" sz="16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є Сертифікат. </a:t>
            </a:r>
            <a:endParaRPr lang="uk-UA" sz="16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685800" y="5867400"/>
            <a:ext cx="7772400" cy="694614"/>
          </a:xfrm>
          <a:prstGeom prst="rect">
            <a:avLst/>
          </a:prstGeom>
          <a:solidFill>
            <a:schemeClr val="bg1">
              <a:alpha val="54000"/>
            </a:schemeClr>
          </a:solidFill>
          <a:effectLst>
            <a:softEdge rad="31750"/>
          </a:effectLst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  <a:spcAft>
                <a:spcPts val="800"/>
              </a:spcAft>
            </a:pPr>
            <a:r>
              <a:rPr lang="uk-UA" sz="1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Ця функція стане доступною не пізніше ніж через</a:t>
            </a:r>
            <a:r>
              <a:rPr lang="uk-UA" sz="16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uk-UA" sz="1600" b="1" cap="all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сім  календарних  днів </a:t>
            </a:r>
            <a:br>
              <a:rPr lang="uk-UA" sz="1600" b="1" cap="all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uk-UA" sz="1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із дня надсилання інформації на обробку</a:t>
            </a:r>
            <a:r>
              <a:rPr lang="ru-RU" sz="1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endParaRPr lang="ru-RU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3" name="Рисунок 12"/>
          <p:cNvPicPr>
            <a:picLocks noChangeAspect="1" noChangeArrowheads="1"/>
          </p:cNvPicPr>
          <p:nvPr/>
        </p:nvPicPr>
        <p:blipFill>
          <a:blip r:embed="rId4" cstate="print"/>
          <a:srcRect l="2068" t="4771" r="3931" b="9004"/>
          <a:stretch>
            <a:fillRect/>
          </a:stretch>
        </p:blipFill>
        <p:spPr bwMode="auto">
          <a:xfrm>
            <a:off x="866115" y="251989"/>
            <a:ext cx="872150" cy="870799"/>
          </a:xfrm>
          <a:custGeom>
            <a:avLst/>
            <a:gdLst>
              <a:gd name="connsiteX0" fmla="*/ 1217691 w 2435382"/>
              <a:gd name="connsiteY0" fmla="*/ 0 h 2431610"/>
              <a:gd name="connsiteX1" fmla="*/ 2435382 w 2435382"/>
              <a:gd name="connsiteY1" fmla="*/ 1215805 h 2431610"/>
              <a:gd name="connsiteX2" fmla="*/ 1217691 w 2435382"/>
              <a:gd name="connsiteY2" fmla="*/ 2431610 h 2431610"/>
              <a:gd name="connsiteX3" fmla="*/ 0 w 2435382"/>
              <a:gd name="connsiteY3" fmla="*/ 1215805 h 2431610"/>
              <a:gd name="connsiteX4" fmla="*/ 1217691 w 2435382"/>
              <a:gd name="connsiteY4" fmla="*/ 0 h 2431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35382" h="2431610">
                <a:moveTo>
                  <a:pt x="1217691" y="0"/>
                </a:moveTo>
                <a:cubicBezTo>
                  <a:pt x="1890203" y="0"/>
                  <a:pt x="2435382" y="544334"/>
                  <a:pt x="2435382" y="1215805"/>
                </a:cubicBezTo>
                <a:cubicBezTo>
                  <a:pt x="2435382" y="1887276"/>
                  <a:pt x="1890203" y="2431610"/>
                  <a:pt x="1217691" y="2431610"/>
                </a:cubicBezTo>
                <a:cubicBezTo>
                  <a:pt x="545179" y="2431610"/>
                  <a:pt x="0" y="1887276"/>
                  <a:pt x="0" y="1215805"/>
                </a:cubicBezTo>
                <a:cubicBezTo>
                  <a:pt x="0" y="544334"/>
                  <a:pt x="545179" y="0"/>
                  <a:pt x="1217691" y="0"/>
                </a:cubicBezTo>
                <a:close/>
              </a:path>
            </a:pathLst>
          </a:cu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134749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13000"/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Округлений прямокутник 24"/>
          <p:cNvSpPr/>
          <p:nvPr/>
        </p:nvSpPr>
        <p:spPr>
          <a:xfrm>
            <a:off x="551507" y="5796481"/>
            <a:ext cx="7924800" cy="957404"/>
          </a:xfrm>
          <a:prstGeom prst="roundRect">
            <a:avLst>
              <a:gd name="adj" fmla="val 26388"/>
            </a:avLst>
          </a:prstGeom>
          <a:solidFill>
            <a:schemeClr val="bg1">
              <a:alpha val="80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4" name="Округлений прямокутник 23"/>
          <p:cNvSpPr/>
          <p:nvPr/>
        </p:nvSpPr>
        <p:spPr>
          <a:xfrm>
            <a:off x="533400" y="4572000"/>
            <a:ext cx="7924800" cy="950614"/>
          </a:xfrm>
          <a:prstGeom prst="roundRect">
            <a:avLst>
              <a:gd name="adj" fmla="val 26388"/>
            </a:avLst>
          </a:prstGeom>
          <a:solidFill>
            <a:schemeClr val="bg1">
              <a:alpha val="80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3" name="Округлений прямокутник 22"/>
          <p:cNvSpPr/>
          <p:nvPr/>
        </p:nvSpPr>
        <p:spPr>
          <a:xfrm>
            <a:off x="533400" y="2057400"/>
            <a:ext cx="7924800" cy="914400"/>
          </a:xfrm>
          <a:prstGeom prst="roundRect">
            <a:avLst>
              <a:gd name="adj" fmla="val 26388"/>
            </a:avLst>
          </a:prstGeom>
          <a:solidFill>
            <a:schemeClr val="bg1">
              <a:alpha val="80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0" name="Округлений прямокутник 19"/>
          <p:cNvSpPr/>
          <p:nvPr/>
        </p:nvSpPr>
        <p:spPr>
          <a:xfrm>
            <a:off x="533400" y="3331675"/>
            <a:ext cx="7924800" cy="923454"/>
          </a:xfrm>
          <a:prstGeom prst="roundRect">
            <a:avLst>
              <a:gd name="adj" fmla="val 26388"/>
            </a:avLst>
          </a:prstGeom>
          <a:solidFill>
            <a:schemeClr val="bg1">
              <a:alpha val="80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" name="Прямокутник 1"/>
          <p:cNvSpPr/>
          <p:nvPr/>
        </p:nvSpPr>
        <p:spPr>
          <a:xfrm>
            <a:off x="304800" y="1295400"/>
            <a:ext cx="8610600" cy="389081"/>
          </a:xfrm>
          <a:prstGeom prst="rect">
            <a:avLst/>
          </a:prstGeom>
          <a:solidFill>
            <a:schemeClr val="bg1">
              <a:alpha val="50000"/>
            </a:schemeClr>
          </a:solidFill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Aft>
                <a:spcPts val="1200"/>
              </a:spcAft>
            </a:pPr>
            <a:r>
              <a:rPr lang="uk-UA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Учасник НМТ у персональному кабінеті може вносити зміни до </a:t>
            </a:r>
            <a:r>
              <a:rPr lang="uk-UA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інформації про:</a:t>
            </a:r>
          </a:p>
        </p:txBody>
      </p:sp>
      <p:sp>
        <p:nvSpPr>
          <p:cNvPr id="6" name="Прямокутник 5"/>
          <p:cNvSpPr/>
          <p:nvPr/>
        </p:nvSpPr>
        <p:spPr>
          <a:xfrm>
            <a:off x="1828800" y="2362200"/>
            <a:ext cx="566693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1200"/>
              </a:spcAft>
            </a:pPr>
            <a:r>
              <a:rPr lang="uk-UA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назву </a:t>
            </a:r>
            <a:r>
              <a:rPr lang="uk-UA" sz="1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навчального предмета з блоку предметів на вибір; </a:t>
            </a:r>
            <a:endParaRPr lang="uk-UA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" name="Прямокутник 7"/>
          <p:cNvSpPr/>
          <p:nvPr/>
        </p:nvSpPr>
        <p:spPr>
          <a:xfrm>
            <a:off x="1954039" y="3401840"/>
            <a:ext cx="57912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uk-UA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назву </a:t>
            </a:r>
            <a:r>
              <a:rPr lang="uk-UA" sz="1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мови корінного </a:t>
            </a:r>
            <a:r>
              <a:rPr lang="uk-UA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народу або національної меншини </a:t>
            </a:r>
            <a:r>
              <a:rPr lang="en-US" sz="1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en-US" sz="1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uk-UA" sz="1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</a:t>
            </a:r>
            <a:r>
              <a:rPr lang="uk-UA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кримськотатарська, або польська, або румунська, або угорська</a:t>
            </a:r>
            <a:r>
              <a:rPr lang="uk-UA" sz="14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), </a:t>
            </a:r>
            <a:r>
              <a:rPr lang="en-US" sz="14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en-US" sz="14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uk-UA" sz="14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якою учасник бажає отримати завдання сертифікаційної роботи;</a:t>
            </a:r>
            <a:endParaRPr lang="uk-UA" sz="1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9" name="Прямокутник 8"/>
          <p:cNvSpPr/>
          <p:nvPr/>
        </p:nvSpPr>
        <p:spPr>
          <a:xfrm>
            <a:off x="1932161" y="4769667"/>
            <a:ext cx="55626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uk-UA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населений </a:t>
            </a:r>
            <a:r>
              <a:rPr lang="uk-UA" sz="1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пункт в </a:t>
            </a:r>
            <a:r>
              <a:rPr lang="uk-UA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Україні, де особа перебуватиме в </a:t>
            </a:r>
            <a:r>
              <a:rPr lang="uk-UA" sz="1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дні</a:t>
            </a:r>
            <a:r>
              <a:rPr lang="en-US" sz="1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uk-UA" sz="1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проведення </a:t>
            </a:r>
            <a:r>
              <a:rPr lang="uk-UA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НМТ;</a:t>
            </a:r>
          </a:p>
        </p:txBody>
      </p:sp>
      <p:sp>
        <p:nvSpPr>
          <p:cNvPr id="10" name="Прямокутник 9"/>
          <p:cNvSpPr/>
          <p:nvPr/>
        </p:nvSpPr>
        <p:spPr>
          <a:xfrm>
            <a:off x="1981200" y="6056013"/>
            <a:ext cx="54102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потребу в проходженні НМТ під час додаткової сесії.</a:t>
            </a:r>
          </a:p>
        </p:txBody>
      </p:sp>
      <p:sp>
        <p:nvSpPr>
          <p:cNvPr id="12" name="Заголовок 1"/>
          <p:cNvSpPr>
            <a:spLocks noGrp="1"/>
          </p:cNvSpPr>
          <p:nvPr>
            <p:ph type="title"/>
          </p:nvPr>
        </p:nvSpPr>
        <p:spPr>
          <a:xfrm>
            <a:off x="609600" y="152400"/>
            <a:ext cx="8077200" cy="762000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uk-UA" sz="2800" dirty="0" smtClean="0">
                <a:solidFill>
                  <a:srgbClr val="000099"/>
                </a:solidFill>
                <a:latin typeface="Bookman Old Style" pitchFamily="18" charset="0"/>
              </a:rPr>
              <a:t>Унесення змін до інформації щодо участі в НМТ</a:t>
            </a:r>
            <a:r>
              <a:rPr lang="en-US" sz="2800" dirty="0" smtClean="0">
                <a:solidFill>
                  <a:srgbClr val="000099"/>
                </a:solidFill>
                <a:latin typeface="Bookman Old Style" pitchFamily="18" charset="0"/>
              </a:rPr>
              <a:t/>
            </a:r>
            <a:br>
              <a:rPr lang="en-US" sz="2800" dirty="0" smtClean="0">
                <a:solidFill>
                  <a:srgbClr val="000099"/>
                </a:solidFill>
                <a:latin typeface="Bookman Old Style" pitchFamily="18" charset="0"/>
              </a:rPr>
            </a:br>
            <a:r>
              <a:rPr lang="uk-UA" sz="2800" dirty="0" smtClean="0">
                <a:solidFill>
                  <a:srgbClr val="000099"/>
                </a:solidFill>
                <a:latin typeface="Bookman Old Style" pitchFamily="18" charset="0"/>
              </a:rPr>
              <a:t>до </a:t>
            </a:r>
            <a:r>
              <a:rPr lang="uk-UA" sz="2000" b="1" dirty="0" smtClean="0">
                <a:solidFill>
                  <a:srgbClr val="000099"/>
                </a:solidFill>
                <a:latin typeface="Bookman Old Style" pitchFamily="18" charset="0"/>
              </a:rPr>
              <a:t>08.04.2025</a:t>
            </a:r>
            <a:r>
              <a:rPr lang="uk-UA" sz="2800" dirty="0" smtClean="0">
                <a:solidFill>
                  <a:srgbClr val="000099"/>
                </a:solidFill>
                <a:latin typeface="Bookman Old Style" pitchFamily="18" charset="0"/>
              </a:rPr>
              <a:t> </a:t>
            </a:r>
            <a:endParaRPr lang="uk-UA" sz="2800" dirty="0">
              <a:solidFill>
                <a:srgbClr val="000099"/>
              </a:solidFill>
              <a:latin typeface="Bookman Old Style" pitchFamily="18" charset="0"/>
            </a:endParaRPr>
          </a:p>
        </p:txBody>
      </p:sp>
      <p:pic>
        <p:nvPicPr>
          <p:cNvPr id="27" name="Рисунок 26"/>
          <p:cNvPicPr>
            <a:picLocks noChangeAspect="1"/>
          </p:cNvPicPr>
          <p:nvPr/>
        </p:nvPicPr>
        <p:blipFill>
          <a:blip r:embed="rId3" cstate="print"/>
          <a:srcRect l="3415" t="2134" r="2760" b="609"/>
          <a:stretch>
            <a:fillRect/>
          </a:stretch>
        </p:blipFill>
        <p:spPr>
          <a:xfrm>
            <a:off x="787651" y="3456162"/>
            <a:ext cx="785389" cy="685800"/>
          </a:xfrm>
          <a:custGeom>
            <a:avLst/>
            <a:gdLst>
              <a:gd name="connsiteX0" fmla="*/ 338757 w 2590800"/>
              <a:gd name="connsiteY0" fmla="*/ 0 h 2032503"/>
              <a:gd name="connsiteX1" fmla="*/ 2252043 w 2590800"/>
              <a:gd name="connsiteY1" fmla="*/ 0 h 2032503"/>
              <a:gd name="connsiteX2" fmla="*/ 2590800 w 2590800"/>
              <a:gd name="connsiteY2" fmla="*/ 338757 h 2032503"/>
              <a:gd name="connsiteX3" fmla="*/ 2590800 w 2590800"/>
              <a:gd name="connsiteY3" fmla="*/ 1693746 h 2032503"/>
              <a:gd name="connsiteX4" fmla="*/ 2252043 w 2590800"/>
              <a:gd name="connsiteY4" fmla="*/ 2032503 h 2032503"/>
              <a:gd name="connsiteX5" fmla="*/ 338757 w 2590800"/>
              <a:gd name="connsiteY5" fmla="*/ 2032503 h 2032503"/>
              <a:gd name="connsiteX6" fmla="*/ 0 w 2590800"/>
              <a:gd name="connsiteY6" fmla="*/ 1693746 h 2032503"/>
              <a:gd name="connsiteX7" fmla="*/ 0 w 2590800"/>
              <a:gd name="connsiteY7" fmla="*/ 338757 h 2032503"/>
              <a:gd name="connsiteX8" fmla="*/ 338757 w 2590800"/>
              <a:gd name="connsiteY8" fmla="*/ 0 h 20325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590800" h="2032503">
                <a:moveTo>
                  <a:pt x="338757" y="0"/>
                </a:moveTo>
                <a:lnTo>
                  <a:pt x="2252043" y="0"/>
                </a:lnTo>
                <a:cubicBezTo>
                  <a:pt x="2439133" y="0"/>
                  <a:pt x="2590800" y="151667"/>
                  <a:pt x="2590800" y="338757"/>
                </a:cubicBezTo>
                <a:lnTo>
                  <a:pt x="2590800" y="1693746"/>
                </a:lnTo>
                <a:cubicBezTo>
                  <a:pt x="2590800" y="1880836"/>
                  <a:pt x="2439133" y="2032503"/>
                  <a:pt x="2252043" y="2032503"/>
                </a:cubicBezTo>
                <a:lnTo>
                  <a:pt x="338757" y="2032503"/>
                </a:lnTo>
                <a:cubicBezTo>
                  <a:pt x="151667" y="2032503"/>
                  <a:pt x="0" y="1880836"/>
                  <a:pt x="0" y="1693746"/>
                </a:cubicBezTo>
                <a:lnTo>
                  <a:pt x="0" y="338757"/>
                </a:lnTo>
                <a:cubicBezTo>
                  <a:pt x="0" y="151667"/>
                  <a:pt x="151667" y="0"/>
                  <a:pt x="338757" y="0"/>
                </a:cubicBezTo>
                <a:close/>
              </a:path>
            </a:pathLst>
          </a:cu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29" name="Рисунок 28"/>
          <p:cNvPicPr>
            <a:picLocks noChangeAspect="1"/>
          </p:cNvPicPr>
          <p:nvPr/>
        </p:nvPicPr>
        <p:blipFill rotWithShape="1">
          <a:blip r:embed="rId4" cstate="print"/>
          <a:srcRect l="1" t="28715" r="44311" b="1961"/>
          <a:stretch/>
        </p:blipFill>
        <p:spPr>
          <a:xfrm>
            <a:off x="798214" y="4720628"/>
            <a:ext cx="921944" cy="718122"/>
          </a:xfrm>
          <a:custGeom>
            <a:avLst/>
            <a:gdLst>
              <a:gd name="connsiteX0" fmla="*/ 384655 w 3258493"/>
              <a:gd name="connsiteY0" fmla="*/ 0 h 2362200"/>
              <a:gd name="connsiteX1" fmla="*/ 2864785 w 3258493"/>
              <a:gd name="connsiteY1" fmla="*/ 0 h 2362200"/>
              <a:gd name="connsiteX2" fmla="*/ 3258493 w 3258493"/>
              <a:gd name="connsiteY2" fmla="*/ 393708 h 2362200"/>
              <a:gd name="connsiteX3" fmla="*/ 3258493 w 3258493"/>
              <a:gd name="connsiteY3" fmla="*/ 1968492 h 2362200"/>
              <a:gd name="connsiteX4" fmla="*/ 2864785 w 3258493"/>
              <a:gd name="connsiteY4" fmla="*/ 2362200 h 2362200"/>
              <a:gd name="connsiteX5" fmla="*/ 384655 w 3258493"/>
              <a:gd name="connsiteY5" fmla="*/ 2362200 h 2362200"/>
              <a:gd name="connsiteX6" fmla="*/ 21887 w 3258493"/>
              <a:gd name="connsiteY6" fmla="*/ 2121741 h 2362200"/>
              <a:gd name="connsiteX7" fmla="*/ 0 w 3258493"/>
              <a:gd name="connsiteY7" fmla="*/ 2051234 h 2362200"/>
              <a:gd name="connsiteX8" fmla="*/ 0 w 3258493"/>
              <a:gd name="connsiteY8" fmla="*/ 310966 h 2362200"/>
              <a:gd name="connsiteX9" fmla="*/ 21887 w 3258493"/>
              <a:gd name="connsiteY9" fmla="*/ 240459 h 2362200"/>
              <a:gd name="connsiteX10" fmla="*/ 384655 w 3258493"/>
              <a:gd name="connsiteY10" fmla="*/ 0 h 2362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3258493" h="2362200">
                <a:moveTo>
                  <a:pt x="384655" y="0"/>
                </a:moveTo>
                <a:lnTo>
                  <a:pt x="2864785" y="0"/>
                </a:lnTo>
                <a:cubicBezTo>
                  <a:pt x="3082224" y="0"/>
                  <a:pt x="3258493" y="176269"/>
                  <a:pt x="3258493" y="393708"/>
                </a:cubicBezTo>
                <a:lnTo>
                  <a:pt x="3258493" y="1968492"/>
                </a:lnTo>
                <a:cubicBezTo>
                  <a:pt x="3258493" y="2185931"/>
                  <a:pt x="3082224" y="2362200"/>
                  <a:pt x="2864785" y="2362200"/>
                </a:cubicBezTo>
                <a:lnTo>
                  <a:pt x="384655" y="2362200"/>
                </a:lnTo>
                <a:cubicBezTo>
                  <a:pt x="221576" y="2362200"/>
                  <a:pt x="81655" y="2263049"/>
                  <a:pt x="21887" y="2121741"/>
                </a:cubicBezTo>
                <a:lnTo>
                  <a:pt x="0" y="2051234"/>
                </a:lnTo>
                <a:lnTo>
                  <a:pt x="0" y="310966"/>
                </a:lnTo>
                <a:lnTo>
                  <a:pt x="21887" y="240459"/>
                </a:lnTo>
                <a:cubicBezTo>
                  <a:pt x="81655" y="99151"/>
                  <a:pt x="221576" y="0"/>
                  <a:pt x="384655" y="0"/>
                </a:cubicBezTo>
                <a:close/>
              </a:path>
            </a:pathLst>
          </a:cu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31" name="Рисунок 30"/>
          <p:cNvPicPr>
            <a:picLocks noChangeAspect="1"/>
          </p:cNvPicPr>
          <p:nvPr/>
        </p:nvPicPr>
        <p:blipFill rotWithShape="1">
          <a:blip r:embed="rId5" cstate="print"/>
          <a:srcRect l="8554" t="7191" r="14030" b="12883"/>
          <a:stretch/>
        </p:blipFill>
        <p:spPr>
          <a:xfrm>
            <a:off x="816321" y="5948881"/>
            <a:ext cx="990600" cy="685800"/>
          </a:xfrm>
          <a:custGeom>
            <a:avLst/>
            <a:gdLst>
              <a:gd name="connsiteX0" fmla="*/ 228605 w 1981200"/>
              <a:gd name="connsiteY0" fmla="*/ 0 h 1371600"/>
              <a:gd name="connsiteX1" fmla="*/ 1752595 w 1981200"/>
              <a:gd name="connsiteY1" fmla="*/ 0 h 1371600"/>
              <a:gd name="connsiteX2" fmla="*/ 1981200 w 1981200"/>
              <a:gd name="connsiteY2" fmla="*/ 228605 h 1371600"/>
              <a:gd name="connsiteX3" fmla="*/ 1981200 w 1981200"/>
              <a:gd name="connsiteY3" fmla="*/ 1142995 h 1371600"/>
              <a:gd name="connsiteX4" fmla="*/ 1752595 w 1981200"/>
              <a:gd name="connsiteY4" fmla="*/ 1371600 h 1371600"/>
              <a:gd name="connsiteX5" fmla="*/ 228605 w 1981200"/>
              <a:gd name="connsiteY5" fmla="*/ 1371600 h 1371600"/>
              <a:gd name="connsiteX6" fmla="*/ 0 w 1981200"/>
              <a:gd name="connsiteY6" fmla="*/ 1142995 h 1371600"/>
              <a:gd name="connsiteX7" fmla="*/ 0 w 1981200"/>
              <a:gd name="connsiteY7" fmla="*/ 228605 h 1371600"/>
              <a:gd name="connsiteX8" fmla="*/ 228605 w 1981200"/>
              <a:gd name="connsiteY8" fmla="*/ 0 h 137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981200" h="1371600">
                <a:moveTo>
                  <a:pt x="228605" y="0"/>
                </a:moveTo>
                <a:lnTo>
                  <a:pt x="1752595" y="0"/>
                </a:lnTo>
                <a:cubicBezTo>
                  <a:pt x="1878850" y="0"/>
                  <a:pt x="1981200" y="102350"/>
                  <a:pt x="1981200" y="228605"/>
                </a:cubicBezTo>
                <a:lnTo>
                  <a:pt x="1981200" y="1142995"/>
                </a:lnTo>
                <a:cubicBezTo>
                  <a:pt x="1981200" y="1269250"/>
                  <a:pt x="1878850" y="1371600"/>
                  <a:pt x="1752595" y="1371600"/>
                </a:cubicBezTo>
                <a:lnTo>
                  <a:pt x="228605" y="1371600"/>
                </a:lnTo>
                <a:cubicBezTo>
                  <a:pt x="102350" y="1371600"/>
                  <a:pt x="0" y="1269250"/>
                  <a:pt x="0" y="1142995"/>
                </a:cubicBezTo>
                <a:lnTo>
                  <a:pt x="0" y="228605"/>
                </a:lnTo>
                <a:cubicBezTo>
                  <a:pt x="0" y="102350"/>
                  <a:pt x="102350" y="0"/>
                  <a:pt x="228605" y="0"/>
                </a:cubicBezTo>
                <a:close/>
              </a:path>
            </a:pathLst>
          </a:cu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6" cstate="print"/>
          <a:srcRect l="4000" t="4444" r="8000" b="2222"/>
          <a:stretch>
            <a:fillRect/>
          </a:stretch>
        </p:blipFill>
        <p:spPr>
          <a:xfrm>
            <a:off x="796704" y="2164533"/>
            <a:ext cx="787652" cy="727364"/>
          </a:xfrm>
          <a:custGeom>
            <a:avLst/>
            <a:gdLst>
              <a:gd name="connsiteX0" fmla="*/ 266705 w 1676400"/>
              <a:gd name="connsiteY0" fmla="*/ 0 h 1600200"/>
              <a:gd name="connsiteX1" fmla="*/ 1409695 w 1676400"/>
              <a:gd name="connsiteY1" fmla="*/ 0 h 1600200"/>
              <a:gd name="connsiteX2" fmla="*/ 1676400 w 1676400"/>
              <a:gd name="connsiteY2" fmla="*/ 266705 h 1600200"/>
              <a:gd name="connsiteX3" fmla="*/ 1676400 w 1676400"/>
              <a:gd name="connsiteY3" fmla="*/ 1333495 h 1600200"/>
              <a:gd name="connsiteX4" fmla="*/ 1409695 w 1676400"/>
              <a:gd name="connsiteY4" fmla="*/ 1600200 h 1600200"/>
              <a:gd name="connsiteX5" fmla="*/ 266705 w 1676400"/>
              <a:gd name="connsiteY5" fmla="*/ 1600200 h 1600200"/>
              <a:gd name="connsiteX6" fmla="*/ 0 w 1676400"/>
              <a:gd name="connsiteY6" fmla="*/ 1333495 h 1600200"/>
              <a:gd name="connsiteX7" fmla="*/ 0 w 1676400"/>
              <a:gd name="connsiteY7" fmla="*/ 266705 h 1600200"/>
              <a:gd name="connsiteX8" fmla="*/ 266705 w 1676400"/>
              <a:gd name="connsiteY8" fmla="*/ 0 h 1600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676400" h="1600200">
                <a:moveTo>
                  <a:pt x="266705" y="0"/>
                </a:moveTo>
                <a:lnTo>
                  <a:pt x="1409695" y="0"/>
                </a:lnTo>
                <a:cubicBezTo>
                  <a:pt x="1556992" y="0"/>
                  <a:pt x="1676400" y="119408"/>
                  <a:pt x="1676400" y="266705"/>
                </a:cubicBezTo>
                <a:lnTo>
                  <a:pt x="1676400" y="1333495"/>
                </a:lnTo>
                <a:cubicBezTo>
                  <a:pt x="1676400" y="1480792"/>
                  <a:pt x="1556992" y="1600200"/>
                  <a:pt x="1409695" y="1600200"/>
                </a:cubicBezTo>
                <a:lnTo>
                  <a:pt x="266705" y="1600200"/>
                </a:lnTo>
                <a:cubicBezTo>
                  <a:pt x="119408" y="1600200"/>
                  <a:pt x="0" y="1480792"/>
                  <a:pt x="0" y="1333495"/>
                </a:cubicBezTo>
                <a:lnTo>
                  <a:pt x="0" y="266705"/>
                </a:lnTo>
                <a:cubicBezTo>
                  <a:pt x="0" y="119408"/>
                  <a:pt x="119408" y="0"/>
                  <a:pt x="266705" y="0"/>
                </a:cubicBezTo>
                <a:close/>
              </a:path>
            </a:pathLst>
          </a:cu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620817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20000"/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Округлений прямокутник 16"/>
          <p:cNvSpPr/>
          <p:nvPr/>
        </p:nvSpPr>
        <p:spPr>
          <a:xfrm>
            <a:off x="388545" y="3748133"/>
            <a:ext cx="3223788" cy="3029893"/>
          </a:xfrm>
          <a:prstGeom prst="roundRect">
            <a:avLst>
              <a:gd name="adj" fmla="val 14121"/>
            </a:avLst>
          </a:prstGeom>
          <a:noFill/>
          <a:ln>
            <a:solidFill>
              <a:schemeClr val="bg1">
                <a:lumMod val="5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914400" y="152400"/>
            <a:ext cx="4572000" cy="609600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uk-UA" sz="2000" b="1" dirty="0" smtClean="0">
                <a:solidFill>
                  <a:srgbClr val="000099"/>
                </a:solidFill>
                <a:latin typeface="Bookman Old Style" pitchFamily="18" charset="0"/>
              </a:rPr>
              <a:t>Персональний кабінет учасника НМТ</a:t>
            </a:r>
            <a:endParaRPr lang="uk-UA" sz="2000" b="1" dirty="0">
              <a:solidFill>
                <a:srgbClr val="000099"/>
              </a:solidFill>
              <a:latin typeface="Bookman Old Style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38200" y="990600"/>
            <a:ext cx="4419600" cy="1708160"/>
          </a:xfrm>
          <a:prstGeom prst="rect">
            <a:avLst/>
          </a:prstGeom>
          <a:solidFill>
            <a:schemeClr val="bg1">
              <a:lumMod val="95000"/>
              <a:alpha val="74000"/>
            </a:schemeClr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marL="623888" indent="-623888">
              <a:buSzPct val="120000"/>
              <a:buFont typeface="Wingdings 2" pitchFamily="18" charset="2"/>
              <a:buChar char="R"/>
            </a:pPr>
            <a:r>
              <a:rPr lang="uk-UA" sz="1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отримання даних про місце і час проходження тестування;</a:t>
            </a:r>
          </a:p>
          <a:p>
            <a:pPr marL="623888" indent="-623888">
              <a:spcBef>
                <a:spcPts val="1500"/>
              </a:spcBef>
              <a:spcAft>
                <a:spcPts val="1500"/>
              </a:spcAft>
              <a:buSzPct val="120000"/>
              <a:buFont typeface="Wingdings 2" pitchFamily="18" charset="2"/>
              <a:buChar char="R"/>
            </a:pPr>
            <a:r>
              <a:rPr lang="uk-UA" sz="1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отримання важливої інформації про тестування;</a:t>
            </a:r>
          </a:p>
          <a:p>
            <a:pPr marL="623888" indent="-623888">
              <a:spcAft>
                <a:spcPts val="1200"/>
              </a:spcAft>
              <a:buSzPct val="120000"/>
              <a:buFont typeface="Wingdings 2" pitchFamily="18" charset="2"/>
              <a:buChar char="R"/>
            </a:pPr>
            <a:r>
              <a:rPr lang="uk-UA" sz="1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отримання результатів НМТ.</a:t>
            </a:r>
            <a:endParaRPr lang="ru-RU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29400" y="228600"/>
            <a:ext cx="2008095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314792" y="4037092"/>
            <a:ext cx="1921917" cy="2596836"/>
          </a:xfrm>
          <a:prstGeom prst="rect">
            <a:avLst/>
          </a:prstGeom>
          <a:effectLst/>
        </p:spPr>
      </p:pic>
      <p:grpSp>
        <p:nvGrpSpPr>
          <p:cNvPr id="19" name="Групувати 18"/>
          <p:cNvGrpSpPr/>
          <p:nvPr/>
        </p:nvGrpSpPr>
        <p:grpSpPr>
          <a:xfrm>
            <a:off x="210493" y="3102321"/>
            <a:ext cx="8839200" cy="457200"/>
            <a:chOff x="430040" y="2971800"/>
            <a:chExt cx="8371620" cy="457200"/>
          </a:xfrm>
        </p:grpSpPr>
        <p:sp>
          <p:nvSpPr>
            <p:cNvPr id="13" name="Прямокутник 12"/>
            <p:cNvSpPr/>
            <p:nvPr/>
          </p:nvSpPr>
          <p:spPr>
            <a:xfrm>
              <a:off x="430040" y="3015558"/>
              <a:ext cx="8371620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spcAft>
                  <a:spcPts val="1200"/>
                </a:spcAft>
              </a:pPr>
              <a:r>
                <a:rPr lang="uk-UA" sz="1600" b="1" dirty="0" smtClean="0">
                  <a:solidFill>
                    <a:srgbClr val="0033CC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3 04.05.2025 </a:t>
              </a:r>
              <a:r>
                <a:rPr lang="uk-UA" sz="1600" dirty="0" smtClean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в </a:t>
              </a:r>
              <a:r>
                <a:rPr lang="uk-UA" sz="160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персональному кабінеті </a:t>
              </a:r>
              <a:r>
                <a:rPr lang="uk-UA" sz="1600" dirty="0" smtClean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буде розміщено запрошення для участі в НМТ.</a:t>
              </a:r>
              <a:endParaRPr lang="uk-UA" sz="1600" b="1" dirty="0">
                <a:solidFill>
                  <a:srgbClr val="0033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5" name="Округлений прямокутник 14"/>
            <p:cNvSpPr/>
            <p:nvPr/>
          </p:nvSpPr>
          <p:spPr>
            <a:xfrm>
              <a:off x="502209" y="2971800"/>
              <a:ext cx="8227282" cy="457200"/>
            </a:xfrm>
            <a:prstGeom prst="roundRect">
              <a:avLst>
                <a:gd name="adj" fmla="val 38732"/>
              </a:avLst>
            </a:prstGeom>
            <a:noFill/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</p:grpSp>
      <p:pic>
        <p:nvPicPr>
          <p:cNvPr id="16" name="Рисунок 15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785164" y="3967682"/>
            <a:ext cx="2824215" cy="663956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23" name="Округлений прямокутник 22"/>
          <p:cNvSpPr/>
          <p:nvPr/>
        </p:nvSpPr>
        <p:spPr>
          <a:xfrm>
            <a:off x="5610884" y="3793401"/>
            <a:ext cx="3170976" cy="2970291"/>
          </a:xfrm>
          <a:prstGeom prst="roundRect">
            <a:avLst>
              <a:gd name="adj" fmla="val 14121"/>
            </a:avLst>
          </a:prstGeom>
          <a:noFill/>
          <a:ln>
            <a:solidFill>
              <a:schemeClr val="bg1">
                <a:lumMod val="5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" name="TextBox 1"/>
          <p:cNvSpPr txBox="1"/>
          <p:nvPr/>
        </p:nvSpPr>
        <p:spPr>
          <a:xfrm>
            <a:off x="3657600" y="4953000"/>
            <a:ext cx="1905000" cy="738664"/>
          </a:xfrm>
          <a:prstGeom prst="rect">
            <a:avLst/>
          </a:prstGeom>
          <a:solidFill>
            <a:schemeClr val="bg1">
              <a:alpha val="87000"/>
            </a:schemeClr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uk-UA" sz="1400" dirty="0" smtClean="0"/>
              <a:t>Запрошення </a:t>
            </a:r>
            <a:br>
              <a:rPr lang="uk-UA" sz="1400" dirty="0" smtClean="0"/>
            </a:br>
            <a:r>
              <a:rPr lang="uk-UA" sz="1400" dirty="0" smtClean="0"/>
              <a:t>не надсилається на електронну скриньку.</a:t>
            </a:r>
            <a:endParaRPr lang="uk-UA" sz="1400" dirty="0"/>
          </a:p>
        </p:txBody>
      </p:sp>
      <p:pic>
        <p:nvPicPr>
          <p:cNvPr id="18" name="Picture 5"/>
          <p:cNvPicPr>
            <a:picLocks noChangeAspect="1" noChangeArrowheads="1"/>
          </p:cNvPicPr>
          <p:nvPr/>
        </p:nvPicPr>
        <p:blipFill>
          <a:blip r:embed="rId6" cstate="print"/>
          <a:srcRect l="724" t="3303" r="3318" b="3303"/>
          <a:stretch>
            <a:fillRect/>
          </a:stretch>
        </p:blipFill>
        <p:spPr bwMode="auto">
          <a:xfrm>
            <a:off x="4343400" y="4267200"/>
            <a:ext cx="576064" cy="576064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5828" y="3940399"/>
            <a:ext cx="2823172" cy="2648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0363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39000"/>
            <a:lum/>
          </a:blip>
          <a:srcRect/>
          <a:stretch>
            <a:fillRect l="-8000" r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Округлений прямокутник 18"/>
          <p:cNvSpPr/>
          <p:nvPr/>
        </p:nvSpPr>
        <p:spPr>
          <a:xfrm>
            <a:off x="152400" y="4267200"/>
            <a:ext cx="8763000" cy="523526"/>
          </a:xfrm>
          <a:prstGeom prst="roundRect">
            <a:avLst>
              <a:gd name="adj" fmla="val 50000"/>
            </a:avLst>
          </a:prstGeom>
          <a:solidFill>
            <a:schemeClr val="bg1">
              <a:alpha val="55000"/>
            </a:schemeClr>
          </a:solidFill>
          <a:ln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229600" cy="487362"/>
          </a:xfrm>
        </p:spPr>
        <p:txBody>
          <a:bodyPr>
            <a:noAutofit/>
          </a:bodyPr>
          <a:lstStyle/>
          <a:p>
            <a:r>
              <a:rPr lang="uk-UA" sz="2800" b="1" dirty="0">
                <a:solidFill>
                  <a:srgbClr val="000099"/>
                </a:solidFill>
                <a:latin typeface="Bookman Old Style" panose="02050604050505020204" pitchFamily="18" charset="0"/>
                <a:ea typeface="+mn-ea"/>
                <a:cs typeface="+mn-cs"/>
              </a:rPr>
              <a:t>Проведення  НМТ</a:t>
            </a:r>
            <a:endParaRPr lang="ru-RU" sz="2800" b="1" dirty="0">
              <a:solidFill>
                <a:srgbClr val="000099"/>
              </a:solidFill>
              <a:latin typeface="Bookman Old Style" panose="02050604050505020204" pitchFamily="18" charset="0"/>
              <a:ea typeface="+mn-ea"/>
              <a:cs typeface="+mn-cs"/>
            </a:endParaRPr>
          </a:p>
        </p:txBody>
      </p:sp>
      <p:sp>
        <p:nvSpPr>
          <p:cNvPr id="9" name="Прямокутник 8"/>
          <p:cNvSpPr/>
          <p:nvPr/>
        </p:nvSpPr>
        <p:spPr>
          <a:xfrm>
            <a:off x="143346" y="4334347"/>
            <a:ext cx="8839200" cy="3539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700" dirty="0" smtClean="0">
                <a:solidFill>
                  <a:srgbClr val="0D0D0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Кожен учасник буде виконувати чотири предметних тести </a:t>
            </a:r>
            <a:r>
              <a:rPr lang="uk-UA" sz="1700" b="1" dirty="0" smtClean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 один день </a:t>
            </a:r>
            <a:r>
              <a:rPr lang="uk-UA" sz="17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 два етапи</a:t>
            </a:r>
            <a:r>
              <a:rPr lang="uk-UA" sz="1700" dirty="0" smtClean="0">
                <a:solidFill>
                  <a:srgbClr val="0D0D0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</a:t>
            </a:r>
            <a:r>
              <a:rPr lang="uk-UA" sz="1600" dirty="0" smtClean="0">
                <a:solidFill>
                  <a:srgbClr val="0D0D0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 </a:t>
            </a:r>
            <a:endParaRPr lang="uk-UA" sz="1600" dirty="0"/>
          </a:p>
        </p:txBody>
      </p:sp>
      <p:grpSp>
        <p:nvGrpSpPr>
          <p:cNvPr id="10" name="Групувати 9"/>
          <p:cNvGrpSpPr/>
          <p:nvPr/>
        </p:nvGrpSpPr>
        <p:grpSpPr>
          <a:xfrm>
            <a:off x="381000" y="4953000"/>
            <a:ext cx="8458200" cy="1371600"/>
            <a:chOff x="533400" y="5029200"/>
            <a:chExt cx="8458200" cy="1371600"/>
          </a:xfrm>
        </p:grpSpPr>
        <p:grpSp>
          <p:nvGrpSpPr>
            <p:cNvPr id="12" name="Групувати 11"/>
            <p:cNvGrpSpPr/>
            <p:nvPr/>
          </p:nvGrpSpPr>
          <p:grpSpPr>
            <a:xfrm>
              <a:off x="533400" y="5029200"/>
              <a:ext cx="8458200" cy="1371600"/>
              <a:chOff x="381000" y="4724400"/>
              <a:chExt cx="8458200" cy="1371600"/>
            </a:xfrm>
          </p:grpSpPr>
          <p:sp>
            <p:nvSpPr>
              <p:cNvPr id="25" name="Округлений прямокутник 24"/>
              <p:cNvSpPr/>
              <p:nvPr/>
            </p:nvSpPr>
            <p:spPr>
              <a:xfrm>
                <a:off x="5410200" y="4724400"/>
                <a:ext cx="3429000" cy="1371600"/>
              </a:xfrm>
              <a:prstGeom prst="roundRect">
                <a:avLst/>
              </a:prstGeom>
              <a:solidFill>
                <a:schemeClr val="bg1">
                  <a:alpha val="72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/>
              </a:p>
            </p:txBody>
          </p:sp>
          <p:sp>
            <p:nvSpPr>
              <p:cNvPr id="14" name="Округлений прямокутник 13"/>
              <p:cNvSpPr/>
              <p:nvPr/>
            </p:nvSpPr>
            <p:spPr>
              <a:xfrm>
                <a:off x="381000" y="4724400"/>
                <a:ext cx="3429000" cy="1371600"/>
              </a:xfrm>
              <a:prstGeom prst="roundRect">
                <a:avLst/>
              </a:prstGeom>
              <a:solidFill>
                <a:schemeClr val="bg1">
                  <a:alpha val="72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/>
              </a:p>
            </p:txBody>
          </p:sp>
          <p:pic>
            <p:nvPicPr>
              <p:cNvPr id="22" name="Рисунок 21"/>
              <p:cNvPicPr>
                <a:picLocks noChangeAspect="1"/>
              </p:cNvPicPr>
              <p:nvPr/>
            </p:nvPicPr>
            <p:blipFill rotWithShape="1">
              <a:blip r:embed="rId3" cstate="print"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sharpenSoften amount="50000"/>
                        </a14:imgEffect>
                      </a14:imgLayer>
                    </a14:imgProps>
                  </a:ext>
                </a:extLst>
              </a:blip>
              <a:srcRect l="2696" t="6310" r="19097" b="61087"/>
              <a:stretch/>
            </p:blipFill>
            <p:spPr>
              <a:xfrm>
                <a:off x="437430" y="4870193"/>
                <a:ext cx="3352800" cy="1136781"/>
              </a:xfrm>
              <a:custGeom>
                <a:avLst/>
                <a:gdLst>
                  <a:gd name="connsiteX0" fmla="*/ 228605 w 4191000"/>
                  <a:gd name="connsiteY0" fmla="*/ 0 h 1371600"/>
                  <a:gd name="connsiteX1" fmla="*/ 3962395 w 4191000"/>
                  <a:gd name="connsiteY1" fmla="*/ 0 h 1371600"/>
                  <a:gd name="connsiteX2" fmla="*/ 4191000 w 4191000"/>
                  <a:gd name="connsiteY2" fmla="*/ 228605 h 1371600"/>
                  <a:gd name="connsiteX3" fmla="*/ 4191000 w 4191000"/>
                  <a:gd name="connsiteY3" fmla="*/ 1142995 h 1371600"/>
                  <a:gd name="connsiteX4" fmla="*/ 3962395 w 4191000"/>
                  <a:gd name="connsiteY4" fmla="*/ 1371600 h 1371600"/>
                  <a:gd name="connsiteX5" fmla="*/ 228605 w 4191000"/>
                  <a:gd name="connsiteY5" fmla="*/ 1371600 h 1371600"/>
                  <a:gd name="connsiteX6" fmla="*/ 0 w 4191000"/>
                  <a:gd name="connsiteY6" fmla="*/ 1142995 h 1371600"/>
                  <a:gd name="connsiteX7" fmla="*/ 0 w 4191000"/>
                  <a:gd name="connsiteY7" fmla="*/ 228605 h 1371600"/>
                  <a:gd name="connsiteX8" fmla="*/ 228605 w 4191000"/>
                  <a:gd name="connsiteY8" fmla="*/ 0 h 13716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191000" h="1371600">
                    <a:moveTo>
                      <a:pt x="228605" y="0"/>
                    </a:moveTo>
                    <a:lnTo>
                      <a:pt x="3962395" y="0"/>
                    </a:lnTo>
                    <a:cubicBezTo>
                      <a:pt x="4088650" y="0"/>
                      <a:pt x="4191000" y="102350"/>
                      <a:pt x="4191000" y="228605"/>
                    </a:cubicBezTo>
                    <a:lnTo>
                      <a:pt x="4191000" y="1142995"/>
                    </a:lnTo>
                    <a:cubicBezTo>
                      <a:pt x="4191000" y="1269250"/>
                      <a:pt x="4088650" y="1371600"/>
                      <a:pt x="3962395" y="1371600"/>
                    </a:cubicBezTo>
                    <a:lnTo>
                      <a:pt x="228605" y="1371600"/>
                    </a:lnTo>
                    <a:cubicBezTo>
                      <a:pt x="102350" y="1371600"/>
                      <a:pt x="0" y="1269250"/>
                      <a:pt x="0" y="1142995"/>
                    </a:cubicBezTo>
                    <a:lnTo>
                      <a:pt x="0" y="228605"/>
                    </a:lnTo>
                    <a:cubicBezTo>
                      <a:pt x="0" y="102350"/>
                      <a:pt x="102350" y="0"/>
                      <a:pt x="228605" y="0"/>
                    </a:cubicBezTo>
                    <a:close/>
                  </a:path>
                </a:pathLst>
              </a:custGeom>
            </p:spPr>
          </p:pic>
          <p:pic>
            <p:nvPicPr>
              <p:cNvPr id="23" name="Рисунок 22"/>
              <p:cNvPicPr>
                <a:picLocks noChangeAspect="1"/>
              </p:cNvPicPr>
              <p:nvPr/>
            </p:nvPicPr>
            <p:blipFill rotWithShape="1">
              <a:blip r:embed="rId3" cstate="print"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sharpenSoften amount="50000"/>
                        </a14:imgEffect>
                      </a14:imgLayer>
                    </a14:imgProps>
                  </a:ext>
                </a:extLst>
              </a:blip>
              <a:srcRect l="2693" t="52663" r="14792" b="8418"/>
              <a:stretch/>
            </p:blipFill>
            <p:spPr>
              <a:xfrm>
                <a:off x="5570268" y="4798490"/>
                <a:ext cx="3200399" cy="1218515"/>
              </a:xfrm>
              <a:custGeom>
                <a:avLst/>
                <a:gdLst>
                  <a:gd name="connsiteX0" fmla="*/ 241305 w 3942183"/>
                  <a:gd name="connsiteY0" fmla="*/ 0 h 1438471"/>
                  <a:gd name="connsiteX1" fmla="*/ 3700878 w 3942183"/>
                  <a:gd name="connsiteY1" fmla="*/ 0 h 1438471"/>
                  <a:gd name="connsiteX2" fmla="*/ 3942183 w 3942183"/>
                  <a:gd name="connsiteY2" fmla="*/ 241305 h 1438471"/>
                  <a:gd name="connsiteX3" fmla="*/ 3942183 w 3942183"/>
                  <a:gd name="connsiteY3" fmla="*/ 1206495 h 1438471"/>
                  <a:gd name="connsiteX4" fmla="*/ 3794805 w 3942183"/>
                  <a:gd name="connsiteY4" fmla="*/ 1428837 h 1438471"/>
                  <a:gd name="connsiteX5" fmla="*/ 3763769 w 3942183"/>
                  <a:gd name="connsiteY5" fmla="*/ 1438471 h 1438471"/>
                  <a:gd name="connsiteX6" fmla="*/ 178414 w 3942183"/>
                  <a:gd name="connsiteY6" fmla="*/ 1438471 h 1438471"/>
                  <a:gd name="connsiteX7" fmla="*/ 147379 w 3942183"/>
                  <a:gd name="connsiteY7" fmla="*/ 1428837 h 1438471"/>
                  <a:gd name="connsiteX8" fmla="*/ 0 w 3942183"/>
                  <a:gd name="connsiteY8" fmla="*/ 1206495 h 1438471"/>
                  <a:gd name="connsiteX9" fmla="*/ 0 w 3942183"/>
                  <a:gd name="connsiteY9" fmla="*/ 241305 h 1438471"/>
                  <a:gd name="connsiteX10" fmla="*/ 241305 w 3942183"/>
                  <a:gd name="connsiteY10" fmla="*/ 0 h 14384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942183" h="1438471">
                    <a:moveTo>
                      <a:pt x="241305" y="0"/>
                    </a:moveTo>
                    <a:lnTo>
                      <a:pt x="3700878" y="0"/>
                    </a:lnTo>
                    <a:cubicBezTo>
                      <a:pt x="3834147" y="0"/>
                      <a:pt x="3942183" y="108036"/>
                      <a:pt x="3942183" y="241305"/>
                    </a:cubicBezTo>
                    <a:lnTo>
                      <a:pt x="3942183" y="1206495"/>
                    </a:lnTo>
                    <a:cubicBezTo>
                      <a:pt x="3942183" y="1306447"/>
                      <a:pt x="3881413" y="1392205"/>
                      <a:pt x="3794805" y="1428837"/>
                    </a:cubicBezTo>
                    <a:lnTo>
                      <a:pt x="3763769" y="1438471"/>
                    </a:lnTo>
                    <a:lnTo>
                      <a:pt x="178414" y="1438471"/>
                    </a:lnTo>
                    <a:lnTo>
                      <a:pt x="147379" y="1428837"/>
                    </a:lnTo>
                    <a:cubicBezTo>
                      <a:pt x="60771" y="1392205"/>
                      <a:pt x="0" y="1306447"/>
                      <a:pt x="0" y="1206495"/>
                    </a:cubicBezTo>
                    <a:lnTo>
                      <a:pt x="0" y="241305"/>
                    </a:lnTo>
                    <a:cubicBezTo>
                      <a:pt x="0" y="108036"/>
                      <a:pt x="108036" y="0"/>
                      <a:pt x="241305" y="0"/>
                    </a:cubicBezTo>
                    <a:close/>
                  </a:path>
                </a:pathLst>
              </a:custGeom>
            </p:spPr>
          </p:pic>
          <p:sp>
            <p:nvSpPr>
              <p:cNvPr id="15" name="Округлений прямокутник 14"/>
              <p:cNvSpPr/>
              <p:nvPr/>
            </p:nvSpPr>
            <p:spPr>
              <a:xfrm>
                <a:off x="3816220" y="5105400"/>
                <a:ext cx="1565988" cy="685800"/>
              </a:xfrm>
              <a:prstGeom prst="roundRect">
                <a:avLst/>
              </a:prstGeom>
              <a:gradFill flip="none" rotWithShape="1">
                <a:gsLst>
                  <a:gs pos="0">
                    <a:srgbClr val="92D050"/>
                  </a:gs>
                  <a:gs pos="52000">
                    <a:schemeClr val="accent3">
                      <a:lumMod val="60000"/>
                      <a:lumOff val="40000"/>
                    </a:schemeClr>
                  </a:gs>
                  <a:gs pos="100000">
                    <a:srgbClr val="00863D"/>
                  </a:gs>
                </a:gsLst>
                <a:lin ang="10800000" scaled="1"/>
                <a:tileRect/>
              </a:gradFill>
              <a:ln>
                <a:solidFill>
                  <a:schemeClr val="accent3">
                    <a:lumMod val="50000"/>
                  </a:schemeClr>
                </a:solidFill>
              </a:ln>
              <a:effectLst>
                <a:softEdge rad="635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ru-RU" dirty="0" smtClean="0">
                    <a:solidFill>
                      <a:schemeClr val="tx1"/>
                    </a:solidFill>
                  </a:rPr>
                  <a:t>ПЕРЕРВА</a:t>
                </a:r>
              </a:p>
              <a:p>
                <a:pPr algn="ctr"/>
                <a:r>
                  <a:rPr lang="ru-RU" dirty="0" smtClean="0">
                    <a:solidFill>
                      <a:schemeClr val="tx1"/>
                    </a:solidFill>
                  </a:rPr>
                  <a:t>20 </a:t>
                </a:r>
                <a:r>
                  <a:rPr lang="ru-RU" dirty="0" err="1" smtClean="0">
                    <a:solidFill>
                      <a:schemeClr val="tx1"/>
                    </a:solidFill>
                  </a:rPr>
                  <a:t>хв</a:t>
                </a:r>
                <a:endParaRPr lang="uk-UA" dirty="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7" name="Стрілка вправо 6"/>
            <p:cNvSpPr/>
            <p:nvPr/>
          </p:nvSpPr>
          <p:spPr>
            <a:xfrm>
              <a:off x="3930412" y="5181600"/>
              <a:ext cx="317627" cy="1105277"/>
            </a:xfrm>
            <a:prstGeom prst="rightArrow">
              <a:avLst>
                <a:gd name="adj1" fmla="val 50000"/>
                <a:gd name="adj2" fmla="val 56849"/>
              </a:avLst>
            </a:prstGeom>
            <a:solidFill>
              <a:srgbClr val="0086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sp>
          <p:nvSpPr>
            <p:cNvPr id="28" name="Стрілка вправо 27"/>
            <p:cNvSpPr/>
            <p:nvPr/>
          </p:nvSpPr>
          <p:spPr>
            <a:xfrm>
              <a:off x="5250862" y="5273083"/>
              <a:ext cx="367390" cy="975317"/>
            </a:xfrm>
            <a:prstGeom prst="rightArrow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</p:grpSp>
      <p:sp>
        <p:nvSpPr>
          <p:cNvPr id="4" name="Прямоугольник 3"/>
          <p:cNvSpPr/>
          <p:nvPr/>
        </p:nvSpPr>
        <p:spPr>
          <a:xfrm>
            <a:off x="1828800" y="3352800"/>
            <a:ext cx="6172200" cy="523220"/>
          </a:xfrm>
          <a:prstGeom prst="rect">
            <a:avLst/>
          </a:prstGeom>
          <a:noFill/>
          <a:effectLst>
            <a:softEdge rad="31750"/>
          </a:effectLst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uk-UA" sz="14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 </a:t>
            </a:r>
            <a:r>
              <a:rPr lang="uk-UA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додатковій сесії тестування зможуть узяти участь ті вступники, </a:t>
            </a:r>
            <a:r>
              <a:rPr lang="uk-UA" sz="14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uk-UA" sz="14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uk-UA" sz="14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які </a:t>
            </a:r>
            <a:r>
              <a:rPr lang="uk-UA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 поважних причин </a:t>
            </a:r>
            <a:r>
              <a:rPr lang="uk-UA" sz="14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не </a:t>
            </a:r>
            <a:r>
              <a:rPr lang="uk-UA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пройшли тестування під час основної сесії. </a:t>
            </a:r>
          </a:p>
        </p:txBody>
      </p:sp>
      <p:pic>
        <p:nvPicPr>
          <p:cNvPr id="31" name="Рисунок 30"/>
          <p:cNvPicPr>
            <a:picLocks noChangeAspect="1"/>
          </p:cNvPicPr>
          <p:nvPr/>
        </p:nvPicPr>
        <p:blipFill>
          <a:blip r:embed="rId5" cstate="print"/>
          <a:srcRect l="2304" t="2688" r="4472" b="4839"/>
          <a:stretch>
            <a:fillRect/>
          </a:stretch>
        </p:blipFill>
        <p:spPr>
          <a:xfrm>
            <a:off x="1143000" y="3352800"/>
            <a:ext cx="517824" cy="517824"/>
          </a:xfrm>
          <a:custGeom>
            <a:avLst/>
            <a:gdLst>
              <a:gd name="connsiteX0" fmla="*/ 1638300 w 3276600"/>
              <a:gd name="connsiteY0" fmla="*/ 0 h 3276600"/>
              <a:gd name="connsiteX1" fmla="*/ 3276600 w 3276600"/>
              <a:gd name="connsiteY1" fmla="*/ 1638300 h 3276600"/>
              <a:gd name="connsiteX2" fmla="*/ 1638300 w 3276600"/>
              <a:gd name="connsiteY2" fmla="*/ 3276600 h 3276600"/>
              <a:gd name="connsiteX3" fmla="*/ 0 w 3276600"/>
              <a:gd name="connsiteY3" fmla="*/ 1638300 h 3276600"/>
              <a:gd name="connsiteX4" fmla="*/ 1638300 w 3276600"/>
              <a:gd name="connsiteY4" fmla="*/ 0 h 3276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76600" h="3276600">
                <a:moveTo>
                  <a:pt x="1638300" y="0"/>
                </a:moveTo>
                <a:cubicBezTo>
                  <a:pt x="2543108" y="0"/>
                  <a:pt x="3276600" y="733492"/>
                  <a:pt x="3276600" y="1638300"/>
                </a:cubicBezTo>
                <a:cubicBezTo>
                  <a:pt x="3276600" y="2543108"/>
                  <a:pt x="2543108" y="3276600"/>
                  <a:pt x="1638300" y="3276600"/>
                </a:cubicBezTo>
                <a:cubicBezTo>
                  <a:pt x="733492" y="3276600"/>
                  <a:pt x="0" y="2543108"/>
                  <a:pt x="0" y="1638300"/>
                </a:cubicBezTo>
                <a:cubicBezTo>
                  <a:pt x="0" y="733492"/>
                  <a:pt x="733492" y="0"/>
                  <a:pt x="1638300" y="0"/>
                </a:cubicBezTo>
                <a:close/>
              </a:path>
            </a:pathLst>
          </a:custGeom>
        </p:spPr>
      </p:pic>
      <p:sp>
        <p:nvSpPr>
          <p:cNvPr id="5" name="Прямокутник 4"/>
          <p:cNvSpPr/>
          <p:nvPr/>
        </p:nvSpPr>
        <p:spPr>
          <a:xfrm>
            <a:off x="1143000" y="6477000"/>
            <a:ext cx="673955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4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Учасник </a:t>
            </a:r>
            <a:r>
              <a:rPr lang="uk-UA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можете самостійно розподіляти час між </a:t>
            </a:r>
            <a:r>
              <a:rPr lang="uk-UA" sz="14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предметами </a:t>
            </a:r>
            <a:r>
              <a:rPr lang="uk-UA" sz="14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 </a:t>
            </a:r>
            <a:r>
              <a:rPr lang="uk-UA" sz="14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межах блоку.</a:t>
            </a:r>
            <a:endParaRPr lang="uk-UA" sz="1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aphicFrame>
        <p:nvGraphicFramePr>
          <p:cNvPr id="11" name="Схема 10"/>
          <p:cNvGraphicFramePr/>
          <p:nvPr>
            <p:extLst>
              <p:ext uri="{D42A27DB-BD31-4B8C-83A1-F6EECF244321}">
                <p14:modId xmlns:p14="http://schemas.microsoft.com/office/powerpoint/2010/main" val="3174568038"/>
              </p:ext>
            </p:extLst>
          </p:nvPr>
        </p:nvGraphicFramePr>
        <p:xfrm>
          <a:off x="838200" y="914400"/>
          <a:ext cx="7543799" cy="1981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2169973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27000"/>
            <a:lum/>
          </a:blip>
          <a:srcRect/>
          <a:stretch>
            <a:fillRect l="-8000" r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304800" y="457200"/>
            <a:ext cx="7041334" cy="9048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НМТ </a:t>
            </a:r>
            <a:r>
              <a:rPr lang="uk-UA" sz="1600" b="1" smtClean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проводитиметься</a:t>
            </a:r>
            <a:r>
              <a:rPr kumimoji="0" lang="uk-UA" sz="1600" b="1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uk-UA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 спеціально обладнаних комп’ютерних аудиторіях закладів освіти – тимчасових екзаменаційних центрах (</a:t>
            </a:r>
            <a:r>
              <a:rPr kumimoji="0" lang="uk-UA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ТЕЦ</a:t>
            </a:r>
            <a:r>
              <a:rPr kumimoji="0" lang="uk-UA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), створених у населених пунктах </a:t>
            </a:r>
            <a:r>
              <a:rPr kumimoji="0" lang="uk-UA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як в Україні, так і за її межами.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2482159" y="2088333"/>
            <a:ext cx="627178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 приміщенні ТЕЦ або біля нього має бути наявне </a:t>
            </a:r>
            <a:r>
              <a:rPr kumimoji="0" lang="uk-UA" sz="16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укриття цивільного захисту</a:t>
            </a:r>
            <a:r>
              <a:rPr kumimoji="0" lang="uk-UA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у якому можуть перебувати одночасно </a:t>
            </a:r>
            <a:r>
              <a:rPr kumimoji="0" lang="uk-UA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kumimoji="0" lang="uk-UA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kumimoji="0" lang="uk-UA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всі учасники тестування </a:t>
            </a:r>
            <a:r>
              <a:rPr kumimoji="0" lang="uk-UA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і працівники ТЕЦ. </a:t>
            </a:r>
          </a:p>
        </p:txBody>
      </p:sp>
      <p:sp>
        <p:nvSpPr>
          <p:cNvPr id="24" name="Округлений прямокутник 23"/>
          <p:cNvSpPr/>
          <p:nvPr/>
        </p:nvSpPr>
        <p:spPr>
          <a:xfrm>
            <a:off x="228600" y="381000"/>
            <a:ext cx="8763000" cy="1143000"/>
          </a:xfrm>
          <a:prstGeom prst="roundRect">
            <a:avLst/>
          </a:prstGeom>
          <a:noFill/>
          <a:ln>
            <a:solidFill>
              <a:schemeClr val="bg1">
                <a:lumMod val="75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30" name="Рисунок 29"/>
          <p:cNvPicPr>
            <a:picLocks noChangeAspect="1"/>
          </p:cNvPicPr>
          <p:nvPr/>
        </p:nvPicPr>
        <p:blipFill>
          <a:blip r:embed="rId3" cstate="print"/>
          <a:srcRect l="2637" t="4167" r="2445" b="4167"/>
          <a:stretch>
            <a:fillRect/>
          </a:stretch>
        </p:blipFill>
        <p:spPr>
          <a:xfrm>
            <a:off x="7315200" y="457200"/>
            <a:ext cx="1519902" cy="958791"/>
          </a:xfrm>
          <a:custGeom>
            <a:avLst/>
            <a:gdLst>
              <a:gd name="connsiteX0" fmla="*/ 279400 w 2743200"/>
              <a:gd name="connsiteY0" fmla="*/ 0 h 1676400"/>
              <a:gd name="connsiteX1" fmla="*/ 2463800 w 2743200"/>
              <a:gd name="connsiteY1" fmla="*/ 0 h 1676400"/>
              <a:gd name="connsiteX2" fmla="*/ 2743200 w 2743200"/>
              <a:gd name="connsiteY2" fmla="*/ 279400 h 1676400"/>
              <a:gd name="connsiteX3" fmla="*/ 2743200 w 2743200"/>
              <a:gd name="connsiteY3" fmla="*/ 1397000 h 1676400"/>
              <a:gd name="connsiteX4" fmla="*/ 2463800 w 2743200"/>
              <a:gd name="connsiteY4" fmla="*/ 1676400 h 1676400"/>
              <a:gd name="connsiteX5" fmla="*/ 279400 w 2743200"/>
              <a:gd name="connsiteY5" fmla="*/ 1676400 h 1676400"/>
              <a:gd name="connsiteX6" fmla="*/ 0 w 2743200"/>
              <a:gd name="connsiteY6" fmla="*/ 1397000 h 1676400"/>
              <a:gd name="connsiteX7" fmla="*/ 0 w 2743200"/>
              <a:gd name="connsiteY7" fmla="*/ 279400 h 1676400"/>
              <a:gd name="connsiteX8" fmla="*/ 279400 w 2743200"/>
              <a:gd name="connsiteY8" fmla="*/ 0 h 1676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743200" h="1676400">
                <a:moveTo>
                  <a:pt x="279400" y="0"/>
                </a:moveTo>
                <a:lnTo>
                  <a:pt x="2463800" y="0"/>
                </a:lnTo>
                <a:cubicBezTo>
                  <a:pt x="2618108" y="0"/>
                  <a:pt x="2743200" y="125092"/>
                  <a:pt x="2743200" y="279400"/>
                </a:cubicBezTo>
                <a:lnTo>
                  <a:pt x="2743200" y="1397000"/>
                </a:lnTo>
                <a:cubicBezTo>
                  <a:pt x="2743200" y="1551308"/>
                  <a:pt x="2618108" y="1676400"/>
                  <a:pt x="2463800" y="1676400"/>
                </a:cubicBezTo>
                <a:lnTo>
                  <a:pt x="279400" y="1676400"/>
                </a:lnTo>
                <a:cubicBezTo>
                  <a:pt x="125092" y="1676400"/>
                  <a:pt x="0" y="1551308"/>
                  <a:pt x="0" y="1397000"/>
                </a:cubicBezTo>
                <a:lnTo>
                  <a:pt x="0" y="279400"/>
                </a:lnTo>
                <a:cubicBezTo>
                  <a:pt x="0" y="125092"/>
                  <a:pt x="125092" y="0"/>
                  <a:pt x="279400" y="0"/>
                </a:cubicBezTo>
                <a:close/>
              </a:path>
            </a:pathLst>
          </a:cu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31" name="Округлений прямокутник 30"/>
          <p:cNvSpPr/>
          <p:nvPr/>
        </p:nvSpPr>
        <p:spPr>
          <a:xfrm>
            <a:off x="304800" y="1981200"/>
            <a:ext cx="8596266" cy="1066800"/>
          </a:xfrm>
          <a:prstGeom prst="roundRect">
            <a:avLst/>
          </a:prstGeom>
          <a:noFill/>
          <a:ln>
            <a:solidFill>
              <a:schemeClr val="bg1">
                <a:lumMod val="75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32" name="Рисунок 31"/>
          <p:cNvPicPr>
            <a:picLocks noChangeAspect="1"/>
          </p:cNvPicPr>
          <p:nvPr/>
        </p:nvPicPr>
        <p:blipFill>
          <a:blip r:embed="rId4" cstate="print"/>
          <a:srcRect l="2117" t="6414" r="1332" b="7927"/>
          <a:stretch>
            <a:fillRect/>
          </a:stretch>
        </p:blipFill>
        <p:spPr>
          <a:xfrm>
            <a:off x="493414" y="2079279"/>
            <a:ext cx="1524000" cy="870857"/>
          </a:xfrm>
          <a:custGeom>
            <a:avLst/>
            <a:gdLst>
              <a:gd name="connsiteX0" fmla="*/ 203204 w 2133600"/>
              <a:gd name="connsiteY0" fmla="*/ 0 h 1219200"/>
              <a:gd name="connsiteX1" fmla="*/ 1930396 w 2133600"/>
              <a:gd name="connsiteY1" fmla="*/ 0 h 1219200"/>
              <a:gd name="connsiteX2" fmla="*/ 2133600 w 2133600"/>
              <a:gd name="connsiteY2" fmla="*/ 203204 h 1219200"/>
              <a:gd name="connsiteX3" fmla="*/ 2133600 w 2133600"/>
              <a:gd name="connsiteY3" fmla="*/ 1015996 h 1219200"/>
              <a:gd name="connsiteX4" fmla="*/ 1930396 w 2133600"/>
              <a:gd name="connsiteY4" fmla="*/ 1219200 h 1219200"/>
              <a:gd name="connsiteX5" fmla="*/ 203204 w 2133600"/>
              <a:gd name="connsiteY5" fmla="*/ 1219200 h 1219200"/>
              <a:gd name="connsiteX6" fmla="*/ 0 w 2133600"/>
              <a:gd name="connsiteY6" fmla="*/ 1015996 h 1219200"/>
              <a:gd name="connsiteX7" fmla="*/ 0 w 2133600"/>
              <a:gd name="connsiteY7" fmla="*/ 203204 h 1219200"/>
              <a:gd name="connsiteX8" fmla="*/ 203204 w 2133600"/>
              <a:gd name="connsiteY8" fmla="*/ 0 h 1219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133600" h="1219200">
                <a:moveTo>
                  <a:pt x="203204" y="0"/>
                </a:moveTo>
                <a:lnTo>
                  <a:pt x="1930396" y="0"/>
                </a:lnTo>
                <a:cubicBezTo>
                  <a:pt x="2042622" y="0"/>
                  <a:pt x="2133600" y="90978"/>
                  <a:pt x="2133600" y="203204"/>
                </a:cubicBezTo>
                <a:lnTo>
                  <a:pt x="2133600" y="1015996"/>
                </a:lnTo>
                <a:cubicBezTo>
                  <a:pt x="2133600" y="1128222"/>
                  <a:pt x="2042622" y="1219200"/>
                  <a:pt x="1930396" y="1219200"/>
                </a:cubicBezTo>
                <a:lnTo>
                  <a:pt x="203204" y="1219200"/>
                </a:lnTo>
                <a:cubicBezTo>
                  <a:pt x="90978" y="1219200"/>
                  <a:pt x="0" y="1128222"/>
                  <a:pt x="0" y="1015996"/>
                </a:cubicBezTo>
                <a:lnTo>
                  <a:pt x="0" y="203204"/>
                </a:lnTo>
                <a:cubicBezTo>
                  <a:pt x="0" y="90978"/>
                  <a:pt x="90978" y="0"/>
                  <a:pt x="203204" y="0"/>
                </a:cubicBezTo>
                <a:close/>
              </a:path>
            </a:pathLst>
          </a:cu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grpSp>
        <p:nvGrpSpPr>
          <p:cNvPr id="57" name="Групувати 56"/>
          <p:cNvGrpSpPr/>
          <p:nvPr/>
        </p:nvGrpSpPr>
        <p:grpSpPr>
          <a:xfrm>
            <a:off x="685800" y="3581400"/>
            <a:ext cx="3352800" cy="3048000"/>
            <a:chOff x="457200" y="3581400"/>
            <a:chExt cx="3352800" cy="3048000"/>
          </a:xfrm>
        </p:grpSpPr>
        <p:grpSp>
          <p:nvGrpSpPr>
            <p:cNvPr id="45" name="Групувати 44"/>
            <p:cNvGrpSpPr/>
            <p:nvPr/>
          </p:nvGrpSpPr>
          <p:grpSpPr>
            <a:xfrm>
              <a:off x="457200" y="3581400"/>
              <a:ext cx="3352800" cy="3048000"/>
              <a:chOff x="228600" y="3657600"/>
              <a:chExt cx="3352800" cy="3048000"/>
            </a:xfrm>
          </p:grpSpPr>
          <p:sp>
            <p:nvSpPr>
              <p:cNvPr id="28" name="Блок-схема: альтернативний процес 27"/>
              <p:cNvSpPr/>
              <p:nvPr/>
            </p:nvSpPr>
            <p:spPr>
              <a:xfrm>
                <a:off x="228600" y="3657600"/>
                <a:ext cx="3352800" cy="3048000"/>
              </a:xfrm>
              <a:prstGeom prst="flowChartAlternateProcess">
                <a:avLst/>
              </a:prstGeom>
              <a:solidFill>
                <a:schemeClr val="bg1">
                  <a:alpha val="90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/>
              </a:p>
            </p:txBody>
          </p:sp>
          <p:sp>
            <p:nvSpPr>
              <p:cNvPr id="15" name="TextBox 14"/>
              <p:cNvSpPr txBox="1"/>
              <p:nvPr/>
            </p:nvSpPr>
            <p:spPr>
              <a:xfrm>
                <a:off x="1143000" y="5638800"/>
                <a:ext cx="22098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uk-UA" sz="1600" dirty="0" smtClean="0"/>
                  <a:t>Уточнити маршрут </a:t>
                </a:r>
                <a:br>
                  <a:rPr lang="uk-UA" sz="1600" dirty="0" smtClean="0"/>
                </a:br>
                <a:r>
                  <a:rPr lang="uk-UA" sz="1600" dirty="0" smtClean="0"/>
                  <a:t>проїзду до ТЕЦ</a:t>
                </a:r>
                <a:endParaRPr lang="uk-UA" sz="1600" dirty="0"/>
              </a:p>
            </p:txBody>
          </p:sp>
          <p:sp>
            <p:nvSpPr>
              <p:cNvPr id="16" name="Прямокутник 15"/>
              <p:cNvSpPr/>
              <p:nvPr/>
            </p:nvSpPr>
            <p:spPr>
              <a:xfrm>
                <a:off x="914400" y="3657600"/>
                <a:ext cx="2071208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ru-RU" b="1" dirty="0">
                    <a:solidFill>
                      <a:srgbClr val="000099"/>
                    </a:solidFill>
                  </a:rPr>
                  <a:t>Про </a:t>
                </a:r>
                <a:r>
                  <a:rPr lang="uk-UA" b="1" dirty="0">
                    <a:solidFill>
                      <a:srgbClr val="000099"/>
                    </a:solidFill>
                  </a:rPr>
                  <a:t>що варто </a:t>
                </a:r>
                <a:r>
                  <a:rPr lang="uk-UA" b="1" dirty="0" smtClean="0">
                    <a:solidFill>
                      <a:srgbClr val="000099"/>
                    </a:solidFill>
                  </a:rPr>
                  <a:t/>
                </a:r>
                <a:br>
                  <a:rPr lang="uk-UA" b="1" dirty="0" smtClean="0">
                    <a:solidFill>
                      <a:srgbClr val="000099"/>
                    </a:solidFill>
                  </a:rPr>
                </a:br>
                <a:r>
                  <a:rPr lang="uk-UA" b="1" dirty="0" smtClean="0">
                    <a:solidFill>
                      <a:srgbClr val="000099"/>
                    </a:solidFill>
                  </a:rPr>
                  <a:t>подбати завчасно?</a:t>
                </a:r>
                <a:endParaRPr lang="uk-UA" b="1" dirty="0">
                  <a:solidFill>
                    <a:srgbClr val="000099"/>
                  </a:solidFill>
                </a:endParaRPr>
              </a:p>
            </p:txBody>
          </p:sp>
          <p:pic>
            <p:nvPicPr>
              <p:cNvPr id="18" name="Рисунок 17"/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backgroundRemoval t="0" b="99089" l="0" r="96442"/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>
              <a:xfrm>
                <a:off x="457200" y="4495800"/>
                <a:ext cx="838200" cy="751726"/>
              </a:xfrm>
              <a:prstGeom prst="rect">
                <a:avLst/>
              </a:prstGeom>
            </p:spPr>
          </p:pic>
          <p:sp>
            <p:nvSpPr>
              <p:cNvPr id="19" name="Прямокутник 18"/>
              <p:cNvSpPr/>
              <p:nvPr/>
            </p:nvSpPr>
            <p:spPr>
              <a:xfrm>
                <a:off x="1196212" y="4395141"/>
                <a:ext cx="2286074" cy="83099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uk-UA" sz="1600" dirty="0"/>
                  <a:t>Дізнатися </a:t>
                </a:r>
                <a:r>
                  <a:rPr lang="uk-UA" sz="1600" dirty="0" smtClean="0"/>
                  <a:t/>
                </a:r>
                <a:br>
                  <a:rPr lang="uk-UA" sz="1600" dirty="0" smtClean="0"/>
                </a:br>
                <a:r>
                  <a:rPr lang="uk-UA" sz="1600" dirty="0" smtClean="0"/>
                  <a:t>про дату, місце і час </a:t>
                </a:r>
              </a:p>
              <a:p>
                <a:pPr algn="ctr"/>
                <a:r>
                  <a:rPr lang="uk-UA" sz="1600" dirty="0" smtClean="0"/>
                  <a:t>проведення тестування</a:t>
                </a:r>
                <a:endParaRPr lang="uk-UA" sz="1600" dirty="0"/>
              </a:p>
            </p:txBody>
          </p:sp>
          <p:pic>
            <p:nvPicPr>
              <p:cNvPr id="33" name="Рисунок 32"/>
              <p:cNvPicPr>
                <a:picLocks noChangeAspect="1"/>
              </p:cNvPicPr>
              <p:nvPr/>
            </p:nvPicPr>
            <p:blipFill>
              <a:blip r:embed="rId7" cstate="print"/>
              <a:srcRect l="5369" t="2676" r="6040" b="3679"/>
              <a:stretch>
                <a:fillRect/>
              </a:stretch>
            </p:blipFill>
            <p:spPr>
              <a:xfrm>
                <a:off x="533400" y="5638800"/>
                <a:ext cx="762000" cy="660400"/>
              </a:xfrm>
              <a:custGeom>
                <a:avLst/>
                <a:gdLst>
                  <a:gd name="connsiteX0" fmla="*/ 419108 w 2514600"/>
                  <a:gd name="connsiteY0" fmla="*/ 0 h 2667000"/>
                  <a:gd name="connsiteX1" fmla="*/ 2095492 w 2514600"/>
                  <a:gd name="connsiteY1" fmla="*/ 0 h 2667000"/>
                  <a:gd name="connsiteX2" fmla="*/ 2514600 w 2514600"/>
                  <a:gd name="connsiteY2" fmla="*/ 419108 h 2667000"/>
                  <a:gd name="connsiteX3" fmla="*/ 2514600 w 2514600"/>
                  <a:gd name="connsiteY3" fmla="*/ 2247892 h 2667000"/>
                  <a:gd name="connsiteX4" fmla="*/ 2095492 w 2514600"/>
                  <a:gd name="connsiteY4" fmla="*/ 2667000 h 2667000"/>
                  <a:gd name="connsiteX5" fmla="*/ 419108 w 2514600"/>
                  <a:gd name="connsiteY5" fmla="*/ 2667000 h 2667000"/>
                  <a:gd name="connsiteX6" fmla="*/ 0 w 2514600"/>
                  <a:gd name="connsiteY6" fmla="*/ 2247892 h 2667000"/>
                  <a:gd name="connsiteX7" fmla="*/ 0 w 2514600"/>
                  <a:gd name="connsiteY7" fmla="*/ 419108 h 2667000"/>
                  <a:gd name="connsiteX8" fmla="*/ 419108 w 2514600"/>
                  <a:gd name="connsiteY8" fmla="*/ 0 h 2667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514600" h="2667000">
                    <a:moveTo>
                      <a:pt x="419108" y="0"/>
                    </a:moveTo>
                    <a:lnTo>
                      <a:pt x="2095492" y="0"/>
                    </a:lnTo>
                    <a:cubicBezTo>
                      <a:pt x="2326959" y="0"/>
                      <a:pt x="2514600" y="187641"/>
                      <a:pt x="2514600" y="419108"/>
                    </a:cubicBezTo>
                    <a:lnTo>
                      <a:pt x="2514600" y="2247892"/>
                    </a:lnTo>
                    <a:cubicBezTo>
                      <a:pt x="2514600" y="2479359"/>
                      <a:pt x="2326959" y="2667000"/>
                      <a:pt x="2095492" y="2667000"/>
                    </a:cubicBezTo>
                    <a:lnTo>
                      <a:pt x="419108" y="2667000"/>
                    </a:lnTo>
                    <a:cubicBezTo>
                      <a:pt x="187641" y="2667000"/>
                      <a:pt x="0" y="2479359"/>
                      <a:pt x="0" y="2247892"/>
                    </a:cubicBezTo>
                    <a:lnTo>
                      <a:pt x="0" y="419108"/>
                    </a:lnTo>
                    <a:cubicBezTo>
                      <a:pt x="0" y="187641"/>
                      <a:pt x="187641" y="0"/>
                      <a:pt x="419108" y="0"/>
                    </a:cubicBezTo>
                    <a:close/>
                  </a:path>
                </a:pathLst>
              </a:custGeom>
            </p:spPr>
          </p:pic>
        </p:grpSp>
        <p:sp>
          <p:nvSpPr>
            <p:cNvPr id="55" name="Блок-схема: альтернативний процес 54"/>
            <p:cNvSpPr/>
            <p:nvPr/>
          </p:nvSpPr>
          <p:spPr>
            <a:xfrm>
              <a:off x="642796" y="4225705"/>
              <a:ext cx="3014804" cy="961931"/>
            </a:xfrm>
            <a:prstGeom prst="flowChartAlternateProcess">
              <a:avLst/>
            </a:prstGeom>
            <a:noFill/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sp>
          <p:nvSpPr>
            <p:cNvPr id="56" name="Блок-схема: альтернативний процес 55"/>
            <p:cNvSpPr/>
            <p:nvPr/>
          </p:nvSpPr>
          <p:spPr>
            <a:xfrm>
              <a:off x="627707" y="5386811"/>
              <a:ext cx="3014804" cy="961931"/>
            </a:xfrm>
            <a:prstGeom prst="flowChartAlternateProcess">
              <a:avLst/>
            </a:prstGeom>
            <a:noFill/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</p:grpSp>
      <p:grpSp>
        <p:nvGrpSpPr>
          <p:cNvPr id="62" name="Групувати 61"/>
          <p:cNvGrpSpPr/>
          <p:nvPr/>
        </p:nvGrpSpPr>
        <p:grpSpPr>
          <a:xfrm>
            <a:off x="5029200" y="3467477"/>
            <a:ext cx="3429000" cy="3177767"/>
            <a:chOff x="5254028" y="3635721"/>
            <a:chExt cx="3429000" cy="3063844"/>
          </a:xfrm>
        </p:grpSpPr>
        <p:sp>
          <p:nvSpPr>
            <p:cNvPr id="43" name="Блок-схема: альтернативний процес 42"/>
            <p:cNvSpPr/>
            <p:nvPr/>
          </p:nvSpPr>
          <p:spPr>
            <a:xfrm>
              <a:off x="5254028" y="3635721"/>
              <a:ext cx="3429000" cy="3063844"/>
            </a:xfrm>
            <a:prstGeom prst="flowChartAlternateProcess">
              <a:avLst/>
            </a:prstGeom>
            <a:solidFill>
              <a:schemeClr val="bg1">
                <a:alpha val="90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285750" indent="-285750">
                <a:buFont typeface="Wingdings" panose="05000000000000000000" pitchFamily="2" charset="2"/>
                <a:buChar char="ü"/>
              </a:pPr>
              <a:endParaRPr lang="ru-RU" dirty="0"/>
            </a:p>
          </p:txBody>
        </p:sp>
        <p:sp>
          <p:nvSpPr>
            <p:cNvPr id="17" name="Прямокутник 16"/>
            <p:cNvSpPr/>
            <p:nvPr/>
          </p:nvSpPr>
          <p:spPr>
            <a:xfrm>
              <a:off x="5635028" y="3711921"/>
              <a:ext cx="2719271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uk-UA" b="1" dirty="0">
                  <a:solidFill>
                    <a:srgbClr val="000099"/>
                  </a:solidFill>
                </a:rPr>
                <a:t>Що взяти з собою в </a:t>
              </a:r>
              <a:r>
                <a:rPr lang="uk-UA" b="1" dirty="0" smtClean="0">
                  <a:solidFill>
                    <a:srgbClr val="000099"/>
                  </a:solidFill>
                </a:rPr>
                <a:t>ТЕЦ?</a:t>
              </a:r>
              <a:endParaRPr lang="uk-UA" b="1" dirty="0">
                <a:solidFill>
                  <a:srgbClr val="000099"/>
                </a:solidFill>
              </a:endParaRPr>
            </a:p>
          </p:txBody>
        </p:sp>
        <p:pic>
          <p:nvPicPr>
            <p:cNvPr id="44" name="Рисунок 43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625975" y="4245321"/>
              <a:ext cx="609600" cy="393290"/>
            </a:xfrm>
            <a:prstGeom prst="rect">
              <a:avLst/>
            </a:prstGeom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46" name="Прямокутник 45"/>
            <p:cNvSpPr/>
            <p:nvPr/>
          </p:nvSpPr>
          <p:spPr>
            <a:xfrm>
              <a:off x="6262735" y="4127626"/>
              <a:ext cx="2209800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uk-UA" sz="1600" dirty="0" smtClean="0"/>
                <a:t>Паспортний документ, Сертифікат</a:t>
              </a:r>
              <a:endParaRPr lang="uk-UA" sz="1600" dirty="0"/>
            </a:p>
          </p:txBody>
        </p:sp>
        <p:pic>
          <p:nvPicPr>
            <p:cNvPr id="47" name="Рисунок 46"/>
            <p:cNvPicPr>
              <a:picLocks noChangeAspect="1"/>
            </p:cNvPicPr>
            <p:nvPr/>
          </p:nvPicPr>
          <p:blipFill rotWithShape="1">
            <a:blip r:embed="rId9" cstate="print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0" b="98118" l="1124" r="100000"/>
                      </a14:imgEffect>
                    </a14:imgLayer>
                  </a14:imgProps>
                </a:ext>
              </a:extLst>
            </a:blip>
            <a:srcRect l="6245" t="15596" r="8117" b="5150"/>
            <a:stretch/>
          </p:blipFill>
          <p:spPr>
            <a:xfrm>
              <a:off x="6081665" y="4861710"/>
              <a:ext cx="413492" cy="399861"/>
            </a:xfrm>
            <a:prstGeom prst="rect">
              <a:avLst/>
            </a:prstGeom>
          </p:spPr>
        </p:pic>
        <p:sp>
          <p:nvSpPr>
            <p:cNvPr id="48" name="Прямокутник 47"/>
            <p:cNvSpPr/>
            <p:nvPr/>
          </p:nvSpPr>
          <p:spPr>
            <a:xfrm>
              <a:off x="6685984" y="4862466"/>
              <a:ext cx="838200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1600" dirty="0" smtClean="0"/>
                <a:t>Ручку</a:t>
              </a:r>
              <a:endParaRPr lang="ru-RU" sz="1600" dirty="0"/>
            </a:p>
          </p:txBody>
        </p:sp>
        <p:sp>
          <p:nvSpPr>
            <p:cNvPr id="49" name="Прямокутник 48"/>
            <p:cNvSpPr/>
            <p:nvPr/>
          </p:nvSpPr>
          <p:spPr>
            <a:xfrm>
              <a:off x="6516231" y="5450185"/>
              <a:ext cx="1600200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uk-UA" sz="1600" dirty="0" smtClean="0"/>
                <a:t>Питну</a:t>
              </a:r>
              <a:r>
                <a:rPr lang="ru-RU" sz="1600" dirty="0" smtClean="0"/>
                <a:t> воду</a:t>
              </a:r>
              <a:endParaRPr lang="ru-RU" sz="1600" dirty="0"/>
            </a:p>
          </p:txBody>
        </p:sp>
        <p:sp>
          <p:nvSpPr>
            <p:cNvPr id="50" name="Прямокутник 49"/>
            <p:cNvSpPr/>
            <p:nvPr/>
          </p:nvSpPr>
          <p:spPr>
            <a:xfrm>
              <a:off x="5985095" y="6065068"/>
              <a:ext cx="2623242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uk-UA" sz="1600" dirty="0" smtClean="0"/>
                <a:t>Їжу для швидкого перекусу</a:t>
              </a:r>
              <a:endParaRPr lang="ru-RU" sz="1600" dirty="0"/>
            </a:p>
          </p:txBody>
        </p:sp>
        <p:pic>
          <p:nvPicPr>
            <p:cNvPr id="51" name="Рисунок 50"/>
            <p:cNvPicPr>
              <a:picLocks noChangeAspect="1"/>
            </p:cNvPicPr>
            <p:nvPr/>
          </p:nvPicPr>
          <p:blipFill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backgroundRemoval t="487" b="99027" l="9140" r="89785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 rot="5400000">
              <a:off x="5837582" y="5301356"/>
              <a:ext cx="304800" cy="673507"/>
            </a:xfrm>
            <a:prstGeom prst="rect">
              <a:avLst/>
            </a:prstGeom>
          </p:spPr>
        </p:pic>
        <p:pic>
          <p:nvPicPr>
            <p:cNvPr id="53" name="Рисунок 52"/>
            <p:cNvPicPr>
              <a:picLocks noChangeAspect="1"/>
            </p:cNvPicPr>
            <p:nvPr/>
          </p:nvPicPr>
          <p:blipFill>
            <a:blip r:embed="rId13" cstate="print">
              <a:extLst>
                <a:ext uri="{BEBA8EAE-BF5A-486C-A8C5-ECC9F3942E4B}">
                  <a14:imgProps xmlns:a14="http://schemas.microsoft.com/office/drawing/2010/main">
                    <a14:imgLayer r:embed="rId14">
                      <a14:imgEffect>
                        <a14:backgroundRemoval t="10000" b="90000" l="10000" r="9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5469802" y="6016028"/>
              <a:ext cx="686553" cy="460492"/>
            </a:xfrm>
            <a:prstGeom prst="rect">
              <a:avLst/>
            </a:prstGeom>
          </p:spPr>
        </p:pic>
        <p:sp>
          <p:nvSpPr>
            <p:cNvPr id="58" name="Блок-схема: альтернативний процес 57"/>
            <p:cNvSpPr/>
            <p:nvPr/>
          </p:nvSpPr>
          <p:spPr>
            <a:xfrm>
              <a:off x="5482628" y="4141997"/>
              <a:ext cx="2942376" cy="549921"/>
            </a:xfrm>
            <a:prstGeom prst="flowChartAlternateProcess">
              <a:avLst/>
            </a:prstGeom>
            <a:noFill/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sp>
          <p:nvSpPr>
            <p:cNvPr id="59" name="Блок-схема: альтернативний процес 58"/>
            <p:cNvSpPr/>
            <p:nvPr/>
          </p:nvSpPr>
          <p:spPr>
            <a:xfrm>
              <a:off x="5475837" y="4822480"/>
              <a:ext cx="2958219" cy="457200"/>
            </a:xfrm>
            <a:prstGeom prst="flowChartAlternateProcess">
              <a:avLst/>
            </a:prstGeom>
            <a:noFill/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sp>
          <p:nvSpPr>
            <p:cNvPr id="60" name="Блок-схема: альтернативний процес 59"/>
            <p:cNvSpPr/>
            <p:nvPr/>
          </p:nvSpPr>
          <p:spPr>
            <a:xfrm>
              <a:off x="5463012" y="5400393"/>
              <a:ext cx="2995188" cy="457200"/>
            </a:xfrm>
            <a:prstGeom prst="flowChartAlternateProcess">
              <a:avLst/>
            </a:prstGeom>
            <a:noFill/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sp>
          <p:nvSpPr>
            <p:cNvPr id="61" name="Блок-схема: альтернативний процес 60"/>
            <p:cNvSpPr/>
            <p:nvPr/>
          </p:nvSpPr>
          <p:spPr>
            <a:xfrm>
              <a:off x="5468293" y="6014519"/>
              <a:ext cx="2998960" cy="457200"/>
            </a:xfrm>
            <a:prstGeom prst="flowChartAlternateProcess">
              <a:avLst/>
            </a:prstGeom>
            <a:noFill/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</p:grpSp>
    </p:spTree>
    <p:extLst>
      <p:ext uri="{BB962C8B-B14F-4D97-AF65-F5344CB8AC3E}">
        <p14:creationId xmlns:p14="http://schemas.microsoft.com/office/powerpoint/2010/main" val="1669520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1000"/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5" descr="SDC13645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63" t="18861" r="8136" b="25381"/>
          <a:stretch/>
        </p:blipFill>
        <p:spPr bwMode="auto">
          <a:xfrm>
            <a:off x="4495800" y="2667000"/>
            <a:ext cx="1295400" cy="7590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228600" y="457200"/>
            <a:ext cx="39624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Учасник НМТ </a:t>
            </a:r>
            <a:r>
              <a:rPr kumimoji="0" lang="uk-UA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для допуску </a:t>
            </a:r>
            <a:r>
              <a:rPr kumimoji="0" lang="uk-UA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до ТЕЦ має пред’явити </a:t>
            </a:r>
            <a:r>
              <a:rPr kumimoji="0" lang="uk-UA" sz="1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документ</a:t>
            </a:r>
            <a:r>
              <a:rPr kumimoji="0" lang="uk-UA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що посвідчує </a:t>
            </a:r>
            <a:r>
              <a:rPr kumimoji="0" lang="uk-UA" sz="1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kumimoji="0" lang="uk-UA" sz="1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kumimoji="0" lang="uk-UA" sz="1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особу, та Сертифікат. </a:t>
            </a:r>
            <a:endParaRPr kumimoji="0" lang="uk-UA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6" name="Picture 5" descr="C:\Users\Admin\Pictures\НМТ.JPG"/>
          <p:cNvPicPr>
            <a:picLocks noChangeAspect="1" noChangeArrowheads="1"/>
          </p:cNvPicPr>
          <p:nvPr/>
        </p:nvPicPr>
        <p:blipFill>
          <a:blip r:embed="rId4" cstate="print"/>
          <a:srcRect l="9257"/>
          <a:stretch>
            <a:fillRect/>
          </a:stretch>
        </p:blipFill>
        <p:spPr bwMode="auto">
          <a:xfrm>
            <a:off x="6629400" y="2057400"/>
            <a:ext cx="2151707" cy="138819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9" name="Picture 1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800" y="2133600"/>
            <a:ext cx="1765452" cy="13716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6" name="Picture 2"/>
          <p:cNvPicPr>
            <a:picLocks noChangeAspect="1" noChangeArrowheads="1"/>
          </p:cNvPicPr>
          <p:nvPr/>
        </p:nvPicPr>
        <p:blipFill rotWithShape="1">
          <a:blip r:embed="rId6" cstate="print"/>
          <a:srcRect r="17951"/>
          <a:stretch/>
        </p:blipFill>
        <p:spPr bwMode="auto">
          <a:xfrm>
            <a:off x="7162800" y="5105400"/>
            <a:ext cx="1836345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17" name="Стрелка вправо 16"/>
          <p:cNvSpPr/>
          <p:nvPr/>
        </p:nvSpPr>
        <p:spPr>
          <a:xfrm>
            <a:off x="2286000" y="2362200"/>
            <a:ext cx="609600" cy="5334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Стрелка вправо 17"/>
          <p:cNvSpPr/>
          <p:nvPr/>
        </p:nvSpPr>
        <p:spPr>
          <a:xfrm>
            <a:off x="5715000" y="2286000"/>
            <a:ext cx="685800" cy="5334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" name="Стрелка вниз 18"/>
          <p:cNvSpPr/>
          <p:nvPr/>
        </p:nvSpPr>
        <p:spPr>
          <a:xfrm rot="5400000">
            <a:off x="6477000" y="5181600"/>
            <a:ext cx="609600" cy="6096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" name="Стрелка влево 19"/>
          <p:cNvSpPr/>
          <p:nvPr/>
        </p:nvSpPr>
        <p:spPr>
          <a:xfrm>
            <a:off x="3410893" y="5181600"/>
            <a:ext cx="609600" cy="60960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304800" y="3886200"/>
            <a:ext cx="86868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Для роботи над тестом учаснику надається по одному аркушу паперу для використання як чернетки</a:t>
            </a:r>
            <a:r>
              <a:rPr kumimoji="0" lang="uk-UA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. 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2286000"/>
            <a:ext cx="1816791" cy="122825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7" name="Прямокутник 6"/>
          <p:cNvSpPr/>
          <p:nvPr/>
        </p:nvSpPr>
        <p:spPr>
          <a:xfrm>
            <a:off x="5181600" y="457200"/>
            <a:ext cx="36576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1600" b="1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Допуск</a:t>
            </a:r>
            <a:r>
              <a:rPr lang="uk-UA" sz="16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учасників НМТ до ТЕЦ </a:t>
            </a:r>
            <a:r>
              <a:rPr lang="uk-UA" sz="1600" b="1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припиняється за 10 хвилин </a:t>
            </a:r>
            <a:r>
              <a:rPr lang="uk-UA" sz="16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до початку тестування.</a:t>
            </a:r>
          </a:p>
        </p:txBody>
      </p:sp>
      <p:sp>
        <p:nvSpPr>
          <p:cNvPr id="8" name="Блок-схема: альтернативний процес 7"/>
          <p:cNvSpPr/>
          <p:nvPr/>
        </p:nvSpPr>
        <p:spPr>
          <a:xfrm>
            <a:off x="152400" y="381000"/>
            <a:ext cx="4068023" cy="990600"/>
          </a:xfrm>
          <a:prstGeom prst="flowChartAlternateProcess">
            <a:avLst/>
          </a:prstGeom>
          <a:noFill/>
          <a:ln>
            <a:solidFill>
              <a:srgbClr val="C00000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6" name="Блок-схема: альтернативний процес 25"/>
          <p:cNvSpPr/>
          <p:nvPr/>
        </p:nvSpPr>
        <p:spPr>
          <a:xfrm>
            <a:off x="4953000" y="381000"/>
            <a:ext cx="3962400" cy="990600"/>
          </a:xfrm>
          <a:prstGeom prst="flowChartAlternateProcess">
            <a:avLst/>
          </a:prstGeom>
          <a:noFill/>
          <a:ln>
            <a:solidFill>
              <a:srgbClr val="000099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4087640" y="4791546"/>
            <a:ext cx="2333978" cy="1432214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228600" y="4724400"/>
            <a:ext cx="3111550" cy="137160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083776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41000"/>
            <a:lum/>
          </a:blip>
          <a:srcRect/>
          <a:stretch>
            <a:fillRect l="-8000" r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Округлений прямокутник 12"/>
          <p:cNvSpPr/>
          <p:nvPr/>
        </p:nvSpPr>
        <p:spPr>
          <a:xfrm>
            <a:off x="1961585" y="3879410"/>
            <a:ext cx="4876800" cy="573386"/>
          </a:xfrm>
          <a:prstGeom prst="roundRect">
            <a:avLst>
              <a:gd name="adj" fmla="val 50000"/>
            </a:avLst>
          </a:prstGeom>
          <a:solidFill>
            <a:schemeClr val="bg1">
              <a:alpha val="55000"/>
            </a:schemeClr>
          </a:solidFill>
          <a:ln w="127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5" name="Округлений прямокутник 4"/>
          <p:cNvSpPr/>
          <p:nvPr/>
        </p:nvSpPr>
        <p:spPr>
          <a:xfrm>
            <a:off x="1935933" y="286693"/>
            <a:ext cx="4876800" cy="573386"/>
          </a:xfrm>
          <a:prstGeom prst="roundRect">
            <a:avLst>
              <a:gd name="adj" fmla="val 50000"/>
            </a:avLst>
          </a:prstGeom>
          <a:solidFill>
            <a:schemeClr val="bg1">
              <a:alpha val="55000"/>
            </a:schemeClr>
          </a:solidFill>
          <a:ln w="127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19746" y="290465"/>
            <a:ext cx="5105400" cy="500188"/>
          </a:xfrm>
          <a:noFill/>
          <a:effectLst>
            <a:softEdge rad="63500"/>
          </a:effectLst>
        </p:spPr>
        <p:txBody>
          <a:bodyPr>
            <a:normAutofit/>
          </a:bodyPr>
          <a:lstStyle/>
          <a:p>
            <a:r>
              <a:rPr lang="uk-UA" sz="2200" b="1" dirty="0">
                <a:solidFill>
                  <a:srgbClr val="000099"/>
                </a:solidFill>
                <a:latin typeface="Bookman Old Style" panose="02050604050505020204" pitchFamily="18" charset="0"/>
                <a:ea typeface="+mn-ea"/>
                <a:cs typeface="+mn-cs"/>
              </a:rPr>
              <a:t>Опції </a:t>
            </a:r>
            <a:r>
              <a:rPr lang="uk-UA" sz="2200" b="1" dirty="0" smtClean="0">
                <a:solidFill>
                  <a:srgbClr val="000099"/>
                </a:solidFill>
                <a:latin typeface="Bookman Old Style" panose="02050604050505020204" pitchFamily="18" charset="0"/>
                <a:ea typeface="+mn-ea"/>
                <a:cs typeface="+mn-cs"/>
              </a:rPr>
              <a:t>онлайн-тестування</a:t>
            </a:r>
            <a:endParaRPr lang="uk-UA" sz="2200" b="1" dirty="0">
              <a:solidFill>
                <a:srgbClr val="000099"/>
              </a:solidFill>
              <a:latin typeface="Bookman Old Style" panose="02050604050505020204" pitchFamily="18" charset="0"/>
              <a:ea typeface="+mn-ea"/>
              <a:cs typeface="+mn-cs"/>
            </a:endParaRP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152400" y="1371600"/>
            <a:ext cx="4495800" cy="1752600"/>
          </a:xfrm>
          <a:solidFill>
            <a:schemeClr val="bg1">
              <a:alpha val="63000"/>
            </a:schemeClr>
          </a:solidFill>
          <a:effectLst>
            <a:softEdge rad="63500"/>
          </a:effectLst>
        </p:spPr>
        <p:txBody>
          <a:bodyPr>
            <a:normAutofit lnSpcReduction="10000"/>
          </a:bodyPr>
          <a:lstStyle/>
          <a:p>
            <a:r>
              <a:rPr lang="uk-UA" sz="1800" dirty="0"/>
              <a:t>в</a:t>
            </a:r>
            <a:r>
              <a:rPr lang="uk-UA" sz="1800" dirty="0" smtClean="0"/>
              <a:t>ільне переміщення між </a:t>
            </a:r>
            <a:r>
              <a:rPr lang="uk-UA" sz="1800" smtClean="0"/>
              <a:t>предметами блоку </a:t>
            </a:r>
            <a:r>
              <a:rPr lang="uk-UA" sz="1800" dirty="0" smtClean="0"/>
              <a:t>НМТ;</a:t>
            </a:r>
          </a:p>
          <a:p>
            <a:r>
              <a:rPr lang="uk-UA" sz="1800" dirty="0"/>
              <a:t>д</a:t>
            </a:r>
            <a:r>
              <a:rPr lang="uk-UA" sz="1800" dirty="0" smtClean="0"/>
              <a:t>овідкові матеріали з математики, хімії, фізики;</a:t>
            </a:r>
          </a:p>
          <a:p>
            <a:r>
              <a:rPr lang="uk-UA" sz="1800" dirty="0"/>
              <a:t>в</a:t>
            </a:r>
            <a:r>
              <a:rPr lang="uk-UA" sz="1800" dirty="0" smtClean="0"/>
              <a:t>ідлік часу на екрані;</a:t>
            </a:r>
          </a:p>
          <a:p>
            <a:r>
              <a:rPr lang="uk-UA" sz="1800" dirty="0"/>
              <a:t>н</a:t>
            </a:r>
            <a:r>
              <a:rPr lang="uk-UA" sz="1800" dirty="0" smtClean="0"/>
              <a:t>авігація завданнями.</a:t>
            </a:r>
            <a:endParaRPr lang="uk-UA" sz="18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24400" y="1295400"/>
            <a:ext cx="4252865" cy="190582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848600" y="152400"/>
            <a:ext cx="1000125" cy="1000125"/>
          </a:xfrm>
          <a:prstGeom prst="rect">
            <a:avLst/>
          </a:prstGeom>
        </p:spPr>
      </p:pic>
      <p:sp>
        <p:nvSpPr>
          <p:cNvPr id="9" name="Місце для вмісту 2"/>
          <p:cNvSpPr txBox="1">
            <a:spLocks/>
          </p:cNvSpPr>
          <p:nvPr/>
        </p:nvSpPr>
        <p:spPr>
          <a:xfrm>
            <a:off x="152400" y="4876800"/>
            <a:ext cx="4648200" cy="1447800"/>
          </a:xfrm>
          <a:prstGeom prst="rect">
            <a:avLst/>
          </a:prstGeom>
          <a:solidFill>
            <a:schemeClr val="bg1">
              <a:alpha val="61000"/>
            </a:schemeClr>
          </a:solidFill>
          <a:effectLst>
            <a:softEdge rad="63500"/>
          </a:effectLst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sz="1800" dirty="0"/>
              <a:t>з</a:t>
            </a:r>
            <a:r>
              <a:rPr lang="uk-UA" sz="1800" dirty="0" smtClean="0"/>
              <a:t>берігати свої відповіді;</a:t>
            </a:r>
          </a:p>
          <a:p>
            <a:r>
              <a:rPr lang="uk-UA" sz="1800" dirty="0"/>
              <a:t>с</a:t>
            </a:r>
            <a:r>
              <a:rPr lang="uk-UA" sz="1800" dirty="0" smtClean="0"/>
              <a:t>тежити за часом;</a:t>
            </a:r>
          </a:p>
          <a:p>
            <a:r>
              <a:rPr lang="uk-UA" sz="1800" dirty="0"/>
              <a:t>з</a:t>
            </a:r>
            <a:r>
              <a:rPr lang="uk-UA" sz="1800" dirty="0" smtClean="0"/>
              <a:t>вертати увагу на попередження сервісу НМТ щодо роботи з тестом.</a:t>
            </a:r>
            <a:endParaRPr lang="uk-UA" sz="1800" dirty="0"/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2039293" y="3842442"/>
            <a:ext cx="4726662" cy="609600"/>
          </a:xfrm>
          <a:prstGeom prst="rect">
            <a:avLst/>
          </a:prstGeom>
          <a:noFill/>
          <a:effectLst>
            <a:softEdge rad="63500"/>
          </a:effectLst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sz="2200" b="1" dirty="0" smtClean="0">
                <a:solidFill>
                  <a:srgbClr val="C00000"/>
                </a:solidFill>
                <a:latin typeface="Bookman Old Style" panose="02050604050505020204" pitchFamily="18" charset="0"/>
                <a:ea typeface="+mn-ea"/>
                <a:cs typeface="+mn-cs"/>
              </a:rPr>
              <a:t>Під час тестування важливо</a:t>
            </a:r>
            <a:endParaRPr lang="uk-UA" sz="2200" b="1" dirty="0">
              <a:solidFill>
                <a:srgbClr val="C00000"/>
              </a:solidFill>
              <a:latin typeface="Bookman Old Style" panose="02050604050505020204" pitchFamily="18" charset="0"/>
              <a:ea typeface="+mn-ea"/>
              <a:cs typeface="+mn-cs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029200" y="4800600"/>
            <a:ext cx="3886200" cy="1637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8050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30000"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0122845">
            <a:off x="6047394" y="1799759"/>
            <a:ext cx="1371600" cy="1895094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grpSp>
        <p:nvGrpSpPr>
          <p:cNvPr id="23" name="Групувати 22"/>
          <p:cNvGrpSpPr/>
          <p:nvPr/>
        </p:nvGrpSpPr>
        <p:grpSpPr>
          <a:xfrm>
            <a:off x="152400" y="2057400"/>
            <a:ext cx="3124200" cy="2895600"/>
            <a:chOff x="370661" y="1999741"/>
            <a:chExt cx="3293141" cy="3565613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pic>
          <p:nvPicPr>
            <p:cNvPr id="9" name="Рисунок 8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 rot="20567492">
              <a:off x="370661" y="2007940"/>
              <a:ext cx="1547663" cy="2224802"/>
            </a:xfrm>
            <a:prstGeom prst="rect">
              <a:avLst/>
            </a:prstGeom>
          </p:spPr>
        </p:pic>
        <p:pic>
          <p:nvPicPr>
            <p:cNvPr id="10" name="Рисунок 9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 rot="450693">
              <a:off x="2055878" y="1999741"/>
              <a:ext cx="1607924" cy="2413878"/>
            </a:xfrm>
            <a:prstGeom prst="rect">
              <a:avLst/>
            </a:prstGeom>
          </p:spPr>
        </p:pic>
        <p:pic>
          <p:nvPicPr>
            <p:cNvPr id="11" name="Рисунок 10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146120" y="2936938"/>
              <a:ext cx="1831382" cy="2628416"/>
            </a:xfrm>
            <a:prstGeom prst="rect">
              <a:avLst/>
            </a:prstGeom>
          </p:spPr>
        </p:pic>
      </p:grpSp>
      <p:grpSp>
        <p:nvGrpSpPr>
          <p:cNvPr id="16" name="Групувати 15"/>
          <p:cNvGrpSpPr/>
          <p:nvPr/>
        </p:nvGrpSpPr>
        <p:grpSpPr>
          <a:xfrm>
            <a:off x="3581400" y="4267200"/>
            <a:ext cx="3200400" cy="2438400"/>
            <a:chOff x="4604897" y="3429000"/>
            <a:chExt cx="4197116" cy="3079640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pic>
          <p:nvPicPr>
            <p:cNvPr id="12" name="Рисунок 11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800600" y="3429000"/>
              <a:ext cx="2268666" cy="1600200"/>
            </a:xfrm>
            <a:prstGeom prst="rect">
              <a:avLst/>
            </a:prstGeom>
          </p:spPr>
        </p:pic>
        <p:pic>
          <p:nvPicPr>
            <p:cNvPr id="14" name="Рисунок 13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 rot="572707">
              <a:off x="6287413" y="4540819"/>
              <a:ext cx="2514600" cy="1599525"/>
            </a:xfrm>
            <a:prstGeom prst="rect">
              <a:avLst/>
            </a:prstGeom>
          </p:spPr>
        </p:pic>
        <p:pic>
          <p:nvPicPr>
            <p:cNvPr id="15" name="Рисунок 14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 rot="20997602">
              <a:off x="4604897" y="5002600"/>
              <a:ext cx="2228850" cy="1506040"/>
            </a:xfrm>
            <a:prstGeom prst="rect">
              <a:avLst/>
            </a:prstGeom>
          </p:spPr>
        </p:pic>
      </p:grpSp>
      <p:sp>
        <p:nvSpPr>
          <p:cNvPr id="18" name="TextBox 17"/>
          <p:cNvSpPr txBox="1"/>
          <p:nvPr/>
        </p:nvSpPr>
        <p:spPr>
          <a:xfrm>
            <a:off x="2964873" y="96982"/>
            <a:ext cx="4038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>
                <a:solidFill>
                  <a:srgbClr val="000099"/>
                </a:solidFill>
                <a:latin typeface="Bookman Old Style" panose="02050604050505020204" pitchFamily="18" charset="0"/>
              </a:rPr>
              <a:t>Довідкові матеріали</a:t>
            </a:r>
            <a:endParaRPr lang="uk-UA" sz="2400" b="1" dirty="0">
              <a:solidFill>
                <a:srgbClr val="000099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295400" y="838200"/>
            <a:ext cx="1828800" cy="369332"/>
          </a:xfrm>
          <a:prstGeom prst="rect">
            <a:avLst/>
          </a:prstGeom>
          <a:solidFill>
            <a:schemeClr val="bg1">
              <a:alpha val="5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uk-UA" b="1" dirty="0">
                <a:solidFill>
                  <a:srgbClr val="C00000"/>
                </a:solidFill>
                <a:latin typeface="Book Antiqua" panose="02040602050305030304" pitchFamily="18" charset="0"/>
              </a:rPr>
              <a:t>з</a:t>
            </a:r>
            <a:r>
              <a:rPr lang="uk-UA" b="1" dirty="0" smtClean="0">
                <a:solidFill>
                  <a:srgbClr val="C00000"/>
                </a:solidFill>
                <a:latin typeface="Book Antiqua" panose="02040602050305030304" pitchFamily="18" charset="0"/>
              </a:rPr>
              <a:t> математики</a:t>
            </a:r>
            <a:endParaRPr lang="uk-UA" b="1" dirty="0">
              <a:solidFill>
                <a:srgbClr val="C00000"/>
              </a:solidFill>
              <a:latin typeface="Book Antiqua" panose="02040602050305030304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419600" y="3581400"/>
            <a:ext cx="963440" cy="369332"/>
          </a:xfrm>
          <a:prstGeom prst="rect">
            <a:avLst/>
          </a:prstGeom>
          <a:solidFill>
            <a:schemeClr val="bg1">
              <a:alpha val="55000"/>
            </a:schemeClr>
          </a:solidFill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>
                <a:latin typeface="Book Antiqua" panose="02040602050305030304" pitchFamily="18" charset="0"/>
              </a:defRPr>
            </a:lvl1pPr>
          </a:lstStyle>
          <a:p>
            <a:r>
              <a:rPr lang="uk-UA" b="1" dirty="0">
                <a:solidFill>
                  <a:srgbClr val="7030A0"/>
                </a:solidFill>
              </a:rPr>
              <a:t>з </a:t>
            </a:r>
            <a:r>
              <a:rPr lang="uk-UA" b="1" dirty="0" smtClean="0">
                <a:solidFill>
                  <a:srgbClr val="7030A0"/>
                </a:solidFill>
              </a:rPr>
              <a:t> хімії</a:t>
            </a:r>
            <a:endParaRPr lang="uk-UA" b="1" dirty="0">
              <a:solidFill>
                <a:srgbClr val="7030A0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5029200" y="762000"/>
            <a:ext cx="1447800" cy="369332"/>
          </a:xfrm>
          <a:prstGeom prst="rect">
            <a:avLst/>
          </a:prstGeom>
          <a:solidFill>
            <a:schemeClr val="bg1">
              <a:alpha val="5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uk-UA" b="1" dirty="0">
                <a:solidFill>
                  <a:srgbClr val="0033CC"/>
                </a:solidFill>
              </a:rPr>
              <a:t>з</a:t>
            </a:r>
            <a:r>
              <a:rPr lang="uk-UA" b="1" dirty="0" smtClean="0">
                <a:solidFill>
                  <a:srgbClr val="0033CC"/>
                </a:solidFill>
              </a:rPr>
              <a:t> </a:t>
            </a:r>
            <a:r>
              <a:rPr lang="uk-UA" b="1" dirty="0">
                <a:solidFill>
                  <a:srgbClr val="0033CC"/>
                </a:solidFill>
                <a:latin typeface="Book Antiqua" panose="02040602050305030304" pitchFamily="18" charset="0"/>
              </a:rPr>
              <a:t>фізики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152400" y="533400"/>
            <a:ext cx="916289" cy="92392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7848600" y="5481862"/>
            <a:ext cx="1066800" cy="1082683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12" cstate="print"/>
          <a:srcRect l="8594" t="5990" r="14760" b="9242"/>
          <a:stretch>
            <a:fillRect/>
          </a:stretch>
        </p:blipFill>
        <p:spPr>
          <a:xfrm>
            <a:off x="304800" y="5791200"/>
            <a:ext cx="838200" cy="838200"/>
          </a:xfrm>
          <a:custGeom>
            <a:avLst/>
            <a:gdLst>
              <a:gd name="connsiteX0" fmla="*/ 609600 w 1219200"/>
              <a:gd name="connsiteY0" fmla="*/ 0 h 1219200"/>
              <a:gd name="connsiteX1" fmla="*/ 1219200 w 1219200"/>
              <a:gd name="connsiteY1" fmla="*/ 609600 h 1219200"/>
              <a:gd name="connsiteX2" fmla="*/ 609600 w 1219200"/>
              <a:gd name="connsiteY2" fmla="*/ 1219200 h 1219200"/>
              <a:gd name="connsiteX3" fmla="*/ 0 w 1219200"/>
              <a:gd name="connsiteY3" fmla="*/ 609600 h 1219200"/>
              <a:gd name="connsiteX4" fmla="*/ 609600 w 1219200"/>
              <a:gd name="connsiteY4" fmla="*/ 0 h 1219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9200" h="1219200">
                <a:moveTo>
                  <a:pt x="609600" y="0"/>
                </a:moveTo>
                <a:cubicBezTo>
                  <a:pt x="946273" y="0"/>
                  <a:pt x="1219200" y="272927"/>
                  <a:pt x="1219200" y="609600"/>
                </a:cubicBezTo>
                <a:cubicBezTo>
                  <a:pt x="1219200" y="946273"/>
                  <a:pt x="946273" y="1219200"/>
                  <a:pt x="609600" y="1219200"/>
                </a:cubicBezTo>
                <a:cubicBezTo>
                  <a:pt x="272927" y="1219200"/>
                  <a:pt x="0" y="946273"/>
                  <a:pt x="0" y="609600"/>
                </a:cubicBezTo>
                <a:cubicBezTo>
                  <a:pt x="0" y="272927"/>
                  <a:pt x="272927" y="0"/>
                  <a:pt x="609600" y="0"/>
                </a:cubicBezTo>
                <a:close/>
              </a:path>
            </a:pathLst>
          </a:custGeom>
        </p:spPr>
      </p:pic>
      <p:sp>
        <p:nvSpPr>
          <p:cNvPr id="5" name="Округлений прямокутник 4"/>
          <p:cNvSpPr/>
          <p:nvPr/>
        </p:nvSpPr>
        <p:spPr>
          <a:xfrm>
            <a:off x="1295400" y="838200"/>
            <a:ext cx="1828800" cy="381000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4" name="Округлений прямокутник 23"/>
          <p:cNvSpPr/>
          <p:nvPr/>
        </p:nvSpPr>
        <p:spPr>
          <a:xfrm>
            <a:off x="5029200" y="762000"/>
            <a:ext cx="1447800" cy="381000"/>
          </a:xfrm>
          <a:prstGeom prst="roundRect">
            <a:avLst/>
          </a:prstGeom>
          <a:noFill/>
          <a:ln>
            <a:solidFill>
              <a:srgbClr val="00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6" name="Округлений прямокутник 25"/>
          <p:cNvSpPr/>
          <p:nvPr/>
        </p:nvSpPr>
        <p:spPr>
          <a:xfrm>
            <a:off x="4419600" y="3581400"/>
            <a:ext cx="990600" cy="381000"/>
          </a:xfrm>
          <a:prstGeom prst="roundRect">
            <a:avLst/>
          </a:prstGeom>
          <a:noFill/>
          <a:ln>
            <a:solidFill>
              <a:srgbClr val="66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 rot="586908">
            <a:off x="7399304" y="1783600"/>
            <a:ext cx="1433928" cy="2009775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781800" y="2209800"/>
            <a:ext cx="1484331" cy="2109938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848600" y="381000"/>
            <a:ext cx="1066800" cy="106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0757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19000"/>
            <a:duotone>
              <a:schemeClr val="accent1">
                <a:shade val="45000"/>
                <a:satMod val="135000"/>
              </a:schemeClr>
              <a:prstClr val="white"/>
            </a:duotone>
            <a:lum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  <a14:imgEffect>
                      <a14:brightnessContrast bright="2000"/>
                    </a14:imgEffect>
                  </a14:imgLayer>
                </a14:imgProps>
              </a:ext>
            </a:extLst>
          </a:blip>
          <a:srcRect/>
          <a:stretch>
            <a:fillRect l="-5000" r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627708" y="416459"/>
            <a:ext cx="7924800" cy="1336141"/>
          </a:xfrm>
          <a:prstGeom prst="roundRect">
            <a:avLst>
              <a:gd name="adj" fmla="val 35918"/>
            </a:avLst>
          </a:prstGeom>
          <a:solidFill>
            <a:schemeClr val="bg1">
              <a:alpha val="72000"/>
            </a:schemeClr>
          </a:solidFill>
          <a:ln>
            <a:solidFill>
              <a:schemeClr val="bg1">
                <a:lumMod val="9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grpSp>
        <p:nvGrpSpPr>
          <p:cNvPr id="4" name="Групувати 3"/>
          <p:cNvGrpSpPr/>
          <p:nvPr/>
        </p:nvGrpSpPr>
        <p:grpSpPr>
          <a:xfrm>
            <a:off x="762000" y="2399169"/>
            <a:ext cx="7924800" cy="1410832"/>
            <a:chOff x="685800" y="2357965"/>
            <a:chExt cx="7924800" cy="1079500"/>
          </a:xfrm>
        </p:grpSpPr>
        <p:sp>
          <p:nvSpPr>
            <p:cNvPr id="16" name="Скругленный прямоугольник 15"/>
            <p:cNvSpPr/>
            <p:nvPr/>
          </p:nvSpPr>
          <p:spPr>
            <a:xfrm>
              <a:off x="685800" y="2357965"/>
              <a:ext cx="7924800" cy="1079500"/>
            </a:xfrm>
            <a:prstGeom prst="roundRect">
              <a:avLst>
                <a:gd name="adj" fmla="val 35918"/>
              </a:avLst>
            </a:prstGeom>
            <a:solidFill>
              <a:schemeClr val="bg1">
                <a:alpha val="72000"/>
              </a:schemeClr>
            </a:solidFill>
            <a:ln>
              <a:solidFill>
                <a:schemeClr val="bg1">
                  <a:lumMod val="95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" name="Прямокутник 7"/>
            <p:cNvSpPr/>
            <p:nvPr/>
          </p:nvSpPr>
          <p:spPr>
            <a:xfrm>
              <a:off x="841972" y="2500197"/>
              <a:ext cx="7696200" cy="904007"/>
            </a:xfrm>
            <a:prstGeom prst="rect">
              <a:avLst/>
            </a:prstGeom>
            <a:noFill/>
            <a:effectLst>
              <a:softEdge rad="63500"/>
            </a:effectLst>
          </p:spPr>
          <p:txBody>
            <a:bodyPr wrap="square">
              <a:spAutoFit/>
            </a:bodyPr>
            <a:lstStyle/>
            <a:p>
              <a:pPr>
                <a:lnSpc>
                  <a:spcPct val="110000"/>
                </a:lnSpc>
                <a:spcAft>
                  <a:spcPts val="600"/>
                </a:spcAft>
              </a:pPr>
              <a:r>
                <a:rPr lang="uk-UA" sz="1600" dirty="0" smtClean="0">
                  <a:solidFill>
                    <a:srgbClr val="0D0D0D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Кожен учасник буде виконувати завдання </a:t>
              </a:r>
              <a:r>
                <a:rPr lang="uk-UA" sz="1600" b="1" dirty="0" smtClean="0">
                  <a:solidFill>
                    <a:srgbClr val="0D0D0D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із 4-х навчальних предметів</a:t>
              </a:r>
              <a:r>
                <a:rPr lang="uk-UA" sz="1600" dirty="0" smtClean="0">
                  <a:solidFill>
                    <a:srgbClr val="0D0D0D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, </a:t>
              </a:r>
              <a:br>
                <a:rPr lang="uk-UA" sz="1600" dirty="0" smtClean="0">
                  <a:solidFill>
                    <a:srgbClr val="0D0D0D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</a:br>
              <a:r>
                <a:rPr lang="uk-UA" sz="1600" b="1" dirty="0" smtClean="0">
                  <a:solidFill>
                    <a:srgbClr val="C0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три </a:t>
              </a:r>
              <a:r>
                <a:rPr lang="uk-UA" sz="1600" b="1" dirty="0" smtClean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з яких</a:t>
              </a:r>
              <a:r>
                <a:rPr lang="uk-UA" sz="1600" b="1" dirty="0" smtClean="0">
                  <a:solidFill>
                    <a:srgbClr val="C0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є обов’язковими</a:t>
              </a:r>
              <a:r>
                <a:rPr lang="uk-UA" sz="1600" b="1" dirty="0" smtClean="0">
                  <a:solidFill>
                    <a:srgbClr val="0D0D0D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,  а </a:t>
              </a:r>
              <a:r>
                <a:rPr lang="uk-UA" sz="1600" b="1" dirty="0" smtClean="0">
                  <a:solidFill>
                    <a:srgbClr val="0033CC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один — на вибір</a:t>
              </a:r>
              <a:r>
                <a:rPr lang="uk-UA" sz="1600" b="1" dirty="0" smtClean="0">
                  <a:solidFill>
                    <a:srgbClr val="0D0D0D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.</a:t>
              </a:r>
            </a:p>
            <a:p>
              <a:pPr>
                <a:spcAft>
                  <a:spcPts val="1200"/>
                </a:spcAft>
              </a:pPr>
              <a:r>
                <a:rPr lang="uk-UA" sz="1600" dirty="0" smtClean="0">
                  <a:solidFill>
                    <a:srgbClr val="0D0D0D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Предмет за вибором вступник зазначатиме під час реєстрації для участі в НМТ.</a:t>
              </a:r>
              <a:endParaRPr lang="uk-UA" sz="1600" dirty="0">
                <a:solidFill>
                  <a:srgbClr val="0D0D0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grpSp>
        <p:nvGrpSpPr>
          <p:cNvPr id="3" name="Групувати 2"/>
          <p:cNvGrpSpPr/>
          <p:nvPr/>
        </p:nvGrpSpPr>
        <p:grpSpPr>
          <a:xfrm>
            <a:off x="4724400" y="4419600"/>
            <a:ext cx="4145733" cy="2024958"/>
            <a:chOff x="4572000" y="4343400"/>
            <a:chExt cx="4266861" cy="2057400"/>
          </a:xfrm>
        </p:grpSpPr>
        <p:pic>
          <p:nvPicPr>
            <p:cNvPr id="12" name="Рисунок 11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25000"/>
                      </a14:imgEffect>
                      <a14:imgEffect>
                        <a14:brightnessContrast contrast="20000"/>
                      </a14:imgEffect>
                    </a14:imgLayer>
                  </a14:imgProps>
                </a:ext>
              </a:extLst>
            </a:blip>
            <a:srcRect l="40222" t="19283" r="1583" b="1271"/>
            <a:stretch/>
          </p:blipFill>
          <p:spPr>
            <a:xfrm>
              <a:off x="4572000" y="4419600"/>
              <a:ext cx="4266861" cy="1981200"/>
            </a:xfrm>
            <a:prstGeom prst="rect">
              <a:avLst/>
            </a:prstGeom>
            <a:effectLst>
              <a:softEdge rad="127000"/>
            </a:effectLst>
          </p:spPr>
        </p:pic>
        <p:sp>
          <p:nvSpPr>
            <p:cNvPr id="14" name="Округлений прямокутник 13"/>
            <p:cNvSpPr/>
            <p:nvPr/>
          </p:nvSpPr>
          <p:spPr>
            <a:xfrm>
              <a:off x="4572000" y="4343400"/>
              <a:ext cx="4191000" cy="1981200"/>
            </a:xfrm>
            <a:prstGeom prst="roundRect">
              <a:avLst/>
            </a:prstGeom>
            <a:noFill/>
            <a:ln>
              <a:solidFill>
                <a:srgbClr val="0033CC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 dirty="0"/>
            </a:p>
          </p:txBody>
        </p:sp>
      </p:grpSp>
      <p:sp>
        <p:nvSpPr>
          <p:cNvPr id="17" name="Прямокутник 16"/>
          <p:cNvSpPr/>
          <p:nvPr/>
        </p:nvSpPr>
        <p:spPr>
          <a:xfrm>
            <a:off x="914400" y="564332"/>
            <a:ext cx="7391400" cy="1052596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uk-UA" sz="1600" b="1" dirty="0" smtClean="0">
                <a:solidFill>
                  <a:srgbClr val="0D0D0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Національний мультипредметний тест </a:t>
            </a:r>
            <a:r>
              <a:rPr lang="uk-UA" sz="1600" b="1" dirty="0" smtClean="0">
                <a:solidFill>
                  <a:srgbClr val="0D0D0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</a:t>
            </a:r>
            <a:r>
              <a:rPr lang="uk-UA" sz="1600" b="1" dirty="0" smtClean="0">
                <a:solidFill>
                  <a:srgbClr val="0D0D0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НМТ)</a:t>
            </a:r>
            <a:r>
              <a:rPr lang="uk-UA" sz="1600" dirty="0" smtClean="0">
                <a:solidFill>
                  <a:srgbClr val="0D0D0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 - вступне випробування у комп'ютерній формі </a:t>
            </a:r>
            <a:r>
              <a:rPr lang="uk-UA" dirty="0" smtClean="0"/>
              <a:t>на бакалаврський (магістерський – для медичних спеціальностей) рівень вищої освіти в </a:t>
            </a:r>
            <a:r>
              <a:rPr lang="uk-UA" sz="1600" dirty="0" smtClean="0">
                <a:solidFill>
                  <a:srgbClr val="0D0D0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Україні. </a:t>
            </a:r>
            <a:endParaRPr lang="uk-UA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pSp>
        <p:nvGrpSpPr>
          <p:cNvPr id="9" name="Групувати 8"/>
          <p:cNvGrpSpPr/>
          <p:nvPr/>
        </p:nvGrpSpPr>
        <p:grpSpPr>
          <a:xfrm>
            <a:off x="533400" y="4419600"/>
            <a:ext cx="3276600" cy="1981200"/>
            <a:chOff x="533400" y="4419600"/>
            <a:chExt cx="3276600" cy="1981200"/>
          </a:xfrm>
        </p:grpSpPr>
        <p:sp>
          <p:nvSpPr>
            <p:cNvPr id="13" name="Округлений прямокутник 12"/>
            <p:cNvSpPr/>
            <p:nvPr/>
          </p:nvSpPr>
          <p:spPr>
            <a:xfrm>
              <a:off x="533400" y="4419600"/>
              <a:ext cx="3276600" cy="1981200"/>
            </a:xfrm>
            <a:prstGeom prst="roundRect">
              <a:avLst/>
            </a:prstGeom>
            <a:noFill/>
            <a:ln>
              <a:solidFill>
                <a:srgbClr val="C00000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 dirty="0"/>
            </a:p>
          </p:txBody>
        </p:sp>
        <p:pic>
          <p:nvPicPr>
            <p:cNvPr id="6" name="Рисунок 5"/>
            <p:cNvPicPr>
              <a:picLocks noChangeAspect="1"/>
            </p:cNvPicPr>
            <p:nvPr/>
          </p:nvPicPr>
          <p:blipFill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saturation sat="400000"/>
                      </a14:imgEffect>
                      <a14:imgEffect>
                        <a14:brightnessContrast contrast="34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749174" y="4590106"/>
              <a:ext cx="2859386" cy="1647731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</p:grpSp>
    </p:spTree>
    <p:extLst>
      <p:ext uri="{BB962C8B-B14F-4D97-AF65-F5344CB8AC3E}">
        <p14:creationId xmlns:p14="http://schemas.microsoft.com/office/powerpoint/2010/main" val="24529645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39000"/>
            <a:lum/>
          </a:blip>
          <a:srcRect/>
          <a:stretch>
            <a:fillRect l="-8000" r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3400" y="228600"/>
            <a:ext cx="8229600" cy="487362"/>
          </a:xfrm>
        </p:spPr>
        <p:txBody>
          <a:bodyPr>
            <a:noAutofit/>
          </a:bodyPr>
          <a:lstStyle/>
          <a:p>
            <a:r>
              <a:rPr lang="uk-UA" sz="2800" b="1" dirty="0" smtClean="0">
                <a:solidFill>
                  <a:srgbClr val="000099"/>
                </a:solidFill>
                <a:latin typeface="Bookman Old Style" pitchFamily="18" charset="0"/>
              </a:rPr>
              <a:t>Під час тестування</a:t>
            </a:r>
            <a:endParaRPr lang="ru-RU" sz="2800" b="1" dirty="0">
              <a:solidFill>
                <a:srgbClr val="000099"/>
              </a:solidFill>
              <a:latin typeface="Bookman Old Style" pitchFamily="18" charset="0"/>
            </a:endParaRPr>
          </a:p>
        </p:txBody>
      </p:sp>
      <p:sp>
        <p:nvSpPr>
          <p:cNvPr id="24" name="Округлений прямокутник 23"/>
          <p:cNvSpPr/>
          <p:nvPr/>
        </p:nvSpPr>
        <p:spPr>
          <a:xfrm>
            <a:off x="609600" y="1143000"/>
            <a:ext cx="8001000" cy="990600"/>
          </a:xfrm>
          <a:prstGeom prst="round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1" name="Округлений прямокутник 30"/>
          <p:cNvSpPr/>
          <p:nvPr/>
        </p:nvSpPr>
        <p:spPr>
          <a:xfrm>
            <a:off x="609600" y="2743200"/>
            <a:ext cx="8000246" cy="1066800"/>
          </a:xfrm>
          <a:prstGeom prst="round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345602" y="1465907"/>
            <a:ext cx="4953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dirty="0" smtClean="0"/>
              <a:t>Уважно прослухайте промову інструктора.</a:t>
            </a:r>
            <a:endParaRPr lang="uk-UA" sz="2000" dirty="0"/>
          </a:p>
        </p:txBody>
      </p:sp>
      <p:sp>
        <p:nvSpPr>
          <p:cNvPr id="4" name="TextBox 3"/>
          <p:cNvSpPr txBox="1"/>
          <p:nvPr/>
        </p:nvSpPr>
        <p:spPr>
          <a:xfrm>
            <a:off x="2337303" y="2939358"/>
            <a:ext cx="5943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dirty="0" smtClean="0"/>
              <a:t>Якщо потрібна допомога/роз'яснення щодо функцій тестувальника – звертайтесь до інструктора. </a:t>
            </a:r>
            <a:endParaRPr lang="uk-UA" sz="2000" dirty="0"/>
          </a:p>
        </p:txBody>
      </p:sp>
      <p:sp>
        <p:nvSpPr>
          <p:cNvPr id="5" name="TextBox 4"/>
          <p:cNvSpPr txBox="1"/>
          <p:nvPr/>
        </p:nvSpPr>
        <p:spPr>
          <a:xfrm>
            <a:off x="2350129" y="4590107"/>
            <a:ext cx="4648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dirty="0" smtClean="0"/>
              <a:t>Дотримуйтесь вказівок персоналу ТЕЦ.</a:t>
            </a:r>
            <a:endParaRPr lang="uk-UA" sz="2000" dirty="0"/>
          </a:p>
        </p:txBody>
      </p:sp>
      <p:sp>
        <p:nvSpPr>
          <p:cNvPr id="9" name="Округлений прямокутник 8"/>
          <p:cNvSpPr/>
          <p:nvPr/>
        </p:nvSpPr>
        <p:spPr>
          <a:xfrm>
            <a:off x="609600" y="4336609"/>
            <a:ext cx="8001000" cy="959667"/>
          </a:xfrm>
          <a:prstGeom prst="round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363709" y="5804026"/>
            <a:ext cx="6477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dirty="0" smtClean="0"/>
              <a:t>Виконуйте сертифікаційну роботу згідно з правилами, розміщеними для ознайомлення в програмному засобі.</a:t>
            </a:r>
            <a:endParaRPr lang="uk-UA" sz="2000" dirty="0"/>
          </a:p>
        </p:txBody>
      </p:sp>
      <p:sp>
        <p:nvSpPr>
          <p:cNvPr id="11" name="Округлений прямокутник 10"/>
          <p:cNvSpPr/>
          <p:nvPr/>
        </p:nvSpPr>
        <p:spPr>
          <a:xfrm>
            <a:off x="609600" y="5715000"/>
            <a:ext cx="8001000" cy="914400"/>
          </a:xfrm>
          <a:prstGeom prst="round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34840" y="5826908"/>
            <a:ext cx="1374618" cy="702654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  <a:softEdge rad="38100"/>
          </a:effectLst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4" cstate="print"/>
          <a:srcRect l="937" b="3024"/>
          <a:stretch/>
        </p:blipFill>
        <p:spPr>
          <a:xfrm>
            <a:off x="738612" y="2848690"/>
            <a:ext cx="1380127" cy="88133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  <a:softEdge rad="63500"/>
          </a:effectLst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981546" y="1277293"/>
            <a:ext cx="694854" cy="76200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96705" y="4437707"/>
            <a:ext cx="1147704" cy="771525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907388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39000"/>
            <a:lum/>
          </a:blip>
          <a:srcRect/>
          <a:stretch>
            <a:fillRect l="-8000" r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круглений прямокутник 4"/>
          <p:cNvSpPr/>
          <p:nvPr/>
        </p:nvSpPr>
        <p:spPr>
          <a:xfrm>
            <a:off x="838200" y="3581400"/>
            <a:ext cx="7696200" cy="1219200"/>
          </a:xfrm>
          <a:prstGeom prst="roundRect">
            <a:avLst>
              <a:gd name="adj" fmla="val 50000"/>
            </a:avLst>
          </a:prstGeom>
          <a:solidFill>
            <a:schemeClr val="bg1">
              <a:alpha val="42000"/>
            </a:schemeClr>
          </a:solidFill>
          <a:ln w="12700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5" name="Округлений прямокутник 14"/>
          <p:cNvSpPr/>
          <p:nvPr/>
        </p:nvSpPr>
        <p:spPr>
          <a:xfrm>
            <a:off x="685800" y="1066800"/>
            <a:ext cx="7924800" cy="1752600"/>
          </a:xfrm>
          <a:prstGeom prst="roundRect">
            <a:avLst/>
          </a:prstGeom>
          <a:solidFill>
            <a:schemeClr val="bg1">
              <a:alpha val="83000"/>
            </a:schemeClr>
          </a:solidFill>
          <a:ln>
            <a:solidFill>
              <a:srgbClr val="C00000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152400"/>
            <a:ext cx="6019800" cy="715962"/>
          </a:xfrm>
        </p:spPr>
        <p:txBody>
          <a:bodyPr>
            <a:normAutofit fontScale="90000"/>
          </a:bodyPr>
          <a:lstStyle/>
          <a:p>
            <a:r>
              <a:rPr lang="uk-UA" sz="2800" b="1" dirty="0" smtClean="0">
                <a:solidFill>
                  <a:srgbClr val="C00000"/>
                </a:solidFill>
                <a:latin typeface="Bookman Old Style" panose="02050604050505020204" pitchFamily="18" charset="0"/>
                <a:ea typeface="Tahoma" panose="020B0604030504040204" pitchFamily="34" charset="0"/>
                <a:cs typeface="Tahoma" panose="020B0604030504040204" pitchFamily="34" charset="0"/>
              </a:rPr>
              <a:t>Контроль за проведенням НМТ</a:t>
            </a:r>
            <a:endParaRPr lang="uk-UA" sz="2800" b="1" dirty="0">
              <a:solidFill>
                <a:srgbClr val="C00000"/>
              </a:solidFill>
              <a:latin typeface="Bookman Old Style" panose="02050604050505020204" pitchFamily="18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914400" y="1219200"/>
            <a:ext cx="7086600" cy="1371600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uk-UA" sz="1800" dirty="0" smtClean="0"/>
              <a:t>Для контролю за проведенням НМТ будуть використовуватися:</a:t>
            </a:r>
          </a:p>
          <a:p>
            <a:pPr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uk-UA" sz="1800" b="1" dirty="0"/>
              <a:t>р</a:t>
            </a:r>
            <a:r>
              <a:rPr lang="uk-UA" sz="1800" b="1" dirty="0" smtClean="0"/>
              <a:t>учні металодетектори</a:t>
            </a:r>
            <a:r>
              <a:rPr lang="uk-UA" sz="1800" dirty="0" smtClean="0"/>
              <a:t>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uk-UA" sz="1800" b="1" dirty="0"/>
              <a:t>с</a:t>
            </a:r>
            <a:r>
              <a:rPr lang="uk-UA" sz="1800" b="1" dirty="0" smtClean="0"/>
              <a:t>истеми відеоспостереження.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30175" y="3662881"/>
            <a:ext cx="7162800" cy="10895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uk-UA" dirty="0" smtClean="0"/>
              <a:t>Факт </a:t>
            </a:r>
            <a:r>
              <a:rPr lang="uk-UA" b="1" dirty="0" smtClean="0">
                <a:solidFill>
                  <a:srgbClr val="000099"/>
                </a:solidFill>
              </a:rPr>
              <a:t>реєстрації</a:t>
            </a:r>
            <a:r>
              <a:rPr lang="uk-UA" dirty="0" smtClean="0"/>
              <a:t> особи для участі в НМТ </a:t>
            </a:r>
            <a:r>
              <a:rPr lang="uk-UA" b="1" dirty="0" smtClean="0">
                <a:solidFill>
                  <a:srgbClr val="000099"/>
                </a:solidFill>
              </a:rPr>
              <a:t>є підтвердженням його згоди </a:t>
            </a:r>
            <a:br>
              <a:rPr lang="uk-UA" b="1" dirty="0" smtClean="0">
                <a:solidFill>
                  <a:srgbClr val="000099"/>
                </a:solidFill>
              </a:rPr>
            </a:br>
            <a:r>
              <a:rPr lang="uk-UA" b="1" dirty="0" smtClean="0">
                <a:solidFill>
                  <a:srgbClr val="000099"/>
                </a:solidFill>
              </a:rPr>
              <a:t>на здійснення контролю</a:t>
            </a:r>
            <a:r>
              <a:rPr lang="uk-UA" b="1" dirty="0" smtClean="0"/>
              <a:t> </a:t>
            </a:r>
            <a:r>
              <a:rPr lang="uk-UA" dirty="0" smtClean="0"/>
              <a:t>за дотриманням ним вимог, зазначених у </a:t>
            </a:r>
            <a:br>
              <a:rPr lang="uk-UA" dirty="0" smtClean="0"/>
            </a:br>
            <a:r>
              <a:rPr lang="uk-UA" dirty="0" smtClean="0"/>
              <a:t>«Порядку проведення національного мультипредметного тесту».</a:t>
            </a:r>
            <a:endParaRPr lang="uk-UA" dirty="0"/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3" cstate="print"/>
          <a:srcRect l="217" t="1298" r="1292" b="354"/>
          <a:stretch>
            <a:fillRect/>
          </a:stretch>
        </p:blipFill>
        <p:spPr>
          <a:xfrm>
            <a:off x="7239000" y="1523999"/>
            <a:ext cx="1060764" cy="1064277"/>
          </a:xfrm>
          <a:custGeom>
            <a:avLst/>
            <a:gdLst>
              <a:gd name="connsiteX0" fmla="*/ 1367073 w 2734146"/>
              <a:gd name="connsiteY0" fmla="*/ 0 h 2743200"/>
              <a:gd name="connsiteX1" fmla="*/ 2734146 w 2734146"/>
              <a:gd name="connsiteY1" fmla="*/ 1371600 h 2743200"/>
              <a:gd name="connsiteX2" fmla="*/ 1367073 w 2734146"/>
              <a:gd name="connsiteY2" fmla="*/ 2743200 h 2743200"/>
              <a:gd name="connsiteX3" fmla="*/ 0 w 2734146"/>
              <a:gd name="connsiteY3" fmla="*/ 1371600 h 2743200"/>
              <a:gd name="connsiteX4" fmla="*/ 1367073 w 2734146"/>
              <a:gd name="connsiteY4" fmla="*/ 0 h 2743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34146" h="2743200">
                <a:moveTo>
                  <a:pt x="1367073" y="0"/>
                </a:moveTo>
                <a:cubicBezTo>
                  <a:pt x="2122087" y="0"/>
                  <a:pt x="2734146" y="614086"/>
                  <a:pt x="2734146" y="1371600"/>
                </a:cubicBezTo>
                <a:cubicBezTo>
                  <a:pt x="2734146" y="2129114"/>
                  <a:pt x="2122087" y="2743200"/>
                  <a:pt x="1367073" y="2743200"/>
                </a:cubicBezTo>
                <a:cubicBezTo>
                  <a:pt x="612059" y="2743200"/>
                  <a:pt x="0" y="2129114"/>
                  <a:pt x="0" y="1371600"/>
                </a:cubicBezTo>
                <a:cubicBezTo>
                  <a:pt x="0" y="614086"/>
                  <a:pt x="612059" y="0"/>
                  <a:pt x="1367073" y="0"/>
                </a:cubicBezTo>
                <a:close/>
              </a:path>
            </a:pathLst>
          </a:cu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8312" l="1650" r="9934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3028286">
            <a:off x="5082093" y="1482166"/>
            <a:ext cx="1524000" cy="1192039"/>
          </a:xfrm>
          <a:prstGeom prst="rect">
            <a:avLst/>
          </a:prstGeom>
        </p:spPr>
      </p:pic>
      <p:sp>
        <p:nvSpPr>
          <p:cNvPr id="11" name="Прямокутник 10"/>
          <p:cNvSpPr/>
          <p:nvPr/>
        </p:nvSpPr>
        <p:spPr>
          <a:xfrm>
            <a:off x="1676400" y="5486400"/>
            <a:ext cx="7086600" cy="10833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uk-UA" sz="1400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Відеоспостереження в </a:t>
            </a:r>
            <a:r>
              <a:rPr lang="uk-UA" sz="1400" u="sng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ТЕЦ </a:t>
            </a:r>
            <a:r>
              <a:rPr lang="uk-UA" sz="1400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 діями учасників</a:t>
            </a:r>
            <a:r>
              <a:rPr lang="uk-UA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та персоналу </a:t>
            </a:r>
            <a:r>
              <a:rPr lang="uk-UA" sz="1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ТЕЦ здійснюють </a:t>
            </a:r>
            <a:r>
              <a:rPr lang="uk-UA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відкрито на заході публічного характеру та </a:t>
            </a:r>
            <a:r>
              <a:rPr lang="uk-UA" sz="1400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відповідно до статті 307 Цивільного кодексу України</a:t>
            </a:r>
            <a:r>
              <a:rPr lang="uk-UA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за згоди учасників і персоналу пунктів тестування на </a:t>
            </a:r>
            <a:r>
              <a:rPr lang="uk-UA" sz="1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відеознімання</a:t>
            </a:r>
            <a:r>
              <a:rPr lang="uk-UA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яка припускається та не потребує додаткового підтвердження.</a:t>
            </a:r>
            <a:endParaRPr lang="uk-UA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6" cstate="print"/>
          <a:srcRect l="2304" t="2688" r="4472" b="4839"/>
          <a:stretch>
            <a:fillRect/>
          </a:stretch>
        </p:blipFill>
        <p:spPr>
          <a:xfrm>
            <a:off x="533400" y="5562600"/>
            <a:ext cx="914400" cy="914400"/>
          </a:xfrm>
          <a:custGeom>
            <a:avLst/>
            <a:gdLst>
              <a:gd name="connsiteX0" fmla="*/ 1638300 w 3276600"/>
              <a:gd name="connsiteY0" fmla="*/ 0 h 3276600"/>
              <a:gd name="connsiteX1" fmla="*/ 3276600 w 3276600"/>
              <a:gd name="connsiteY1" fmla="*/ 1638300 h 3276600"/>
              <a:gd name="connsiteX2" fmla="*/ 1638300 w 3276600"/>
              <a:gd name="connsiteY2" fmla="*/ 3276600 h 3276600"/>
              <a:gd name="connsiteX3" fmla="*/ 0 w 3276600"/>
              <a:gd name="connsiteY3" fmla="*/ 1638300 h 3276600"/>
              <a:gd name="connsiteX4" fmla="*/ 1638300 w 3276600"/>
              <a:gd name="connsiteY4" fmla="*/ 0 h 3276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76600" h="3276600">
                <a:moveTo>
                  <a:pt x="1638300" y="0"/>
                </a:moveTo>
                <a:cubicBezTo>
                  <a:pt x="2543108" y="0"/>
                  <a:pt x="3276600" y="733492"/>
                  <a:pt x="3276600" y="1638300"/>
                </a:cubicBezTo>
                <a:cubicBezTo>
                  <a:pt x="3276600" y="2543108"/>
                  <a:pt x="2543108" y="3276600"/>
                  <a:pt x="1638300" y="3276600"/>
                </a:cubicBezTo>
                <a:cubicBezTo>
                  <a:pt x="733492" y="3276600"/>
                  <a:pt x="0" y="2543108"/>
                  <a:pt x="0" y="1638300"/>
                </a:cubicBezTo>
                <a:cubicBezTo>
                  <a:pt x="0" y="733492"/>
                  <a:pt x="733492" y="0"/>
                  <a:pt x="1638300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796934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23000"/>
            <a:lum/>
          </a:blip>
          <a:srcRect/>
          <a:stretch>
            <a:fillRect l="-7000" r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Округлений прямокутник 28"/>
          <p:cNvSpPr/>
          <p:nvPr/>
        </p:nvSpPr>
        <p:spPr>
          <a:xfrm>
            <a:off x="685801" y="4653481"/>
            <a:ext cx="7785981" cy="914400"/>
          </a:xfrm>
          <a:prstGeom prst="roundRect">
            <a:avLst>
              <a:gd name="adj" fmla="val 50000"/>
            </a:avLst>
          </a:prstGeom>
          <a:solidFill>
            <a:schemeClr val="bg1">
              <a:alpha val="53000"/>
            </a:schemeClr>
          </a:solidFill>
          <a:ln>
            <a:solidFill>
              <a:srgbClr val="CC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4" name="Округлений прямокутник 23"/>
          <p:cNvSpPr/>
          <p:nvPr/>
        </p:nvSpPr>
        <p:spPr>
          <a:xfrm>
            <a:off x="669957" y="3457670"/>
            <a:ext cx="7822194" cy="815566"/>
          </a:xfrm>
          <a:prstGeom prst="roundRect">
            <a:avLst>
              <a:gd name="adj" fmla="val 50000"/>
            </a:avLst>
          </a:prstGeom>
          <a:solidFill>
            <a:schemeClr val="bg1">
              <a:alpha val="53000"/>
            </a:schemeClr>
          </a:solidFill>
          <a:ln>
            <a:solidFill>
              <a:srgbClr val="CC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2" name="Округлений прямокутник 21"/>
          <p:cNvSpPr/>
          <p:nvPr/>
        </p:nvSpPr>
        <p:spPr>
          <a:xfrm>
            <a:off x="685799" y="2264120"/>
            <a:ext cx="7824458" cy="777844"/>
          </a:xfrm>
          <a:prstGeom prst="roundRect">
            <a:avLst>
              <a:gd name="adj" fmla="val 50000"/>
            </a:avLst>
          </a:prstGeom>
          <a:solidFill>
            <a:schemeClr val="bg1">
              <a:alpha val="53000"/>
            </a:schemeClr>
          </a:solidFill>
          <a:ln>
            <a:solidFill>
              <a:srgbClr val="CC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" name="Округлений прямокутник 1"/>
          <p:cNvSpPr/>
          <p:nvPr/>
        </p:nvSpPr>
        <p:spPr>
          <a:xfrm>
            <a:off x="669956" y="1142999"/>
            <a:ext cx="7864444" cy="785389"/>
          </a:xfrm>
          <a:prstGeom prst="roundRect">
            <a:avLst>
              <a:gd name="adj" fmla="val 46639"/>
            </a:avLst>
          </a:prstGeom>
          <a:solidFill>
            <a:schemeClr val="bg1">
              <a:alpha val="53000"/>
            </a:schemeClr>
          </a:solidFill>
          <a:ln>
            <a:solidFill>
              <a:srgbClr val="CC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3" name="Прямокутник 2"/>
          <p:cNvSpPr/>
          <p:nvPr/>
        </p:nvSpPr>
        <p:spPr>
          <a:xfrm>
            <a:off x="304800" y="228600"/>
            <a:ext cx="8686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  <a:latin typeface="Bookman Old Style" panose="02050604050505020204" pitchFamily="18" charset="0"/>
                <a:ea typeface="Tahoma" panose="020B0604030504040204" pitchFamily="34" charset="0"/>
                <a:cs typeface="Tahoma" panose="020B0604030504040204" pitchFamily="34" charset="0"/>
              </a:rPr>
              <a:t>Протягом </a:t>
            </a:r>
            <a:r>
              <a:rPr lang="uk-UA" b="1" dirty="0" smtClean="0">
                <a:solidFill>
                  <a:srgbClr val="C00000"/>
                </a:solidFill>
                <a:latin typeface="Bookman Old Style" panose="02050604050505020204" pitchFamily="18" charset="0"/>
                <a:ea typeface="Tahoma" panose="020B0604030504040204" pitchFamily="34" charset="0"/>
                <a:cs typeface="Tahoma" panose="020B0604030504040204" pitchFamily="34" charset="0"/>
              </a:rPr>
              <a:t>часу</a:t>
            </a:r>
            <a:r>
              <a:rPr lang="uk-UA" b="1" dirty="0">
                <a:solidFill>
                  <a:srgbClr val="C00000"/>
                </a:solidFill>
                <a:latin typeface="Bookman Old Style" panose="02050604050505020204" pitchFamily="18" charset="0"/>
                <a:ea typeface="Tahoma" panose="020B0604030504040204" pitchFamily="34" charset="0"/>
                <a:cs typeface="Tahoma" panose="020B0604030504040204" pitchFamily="34" charset="0"/>
              </a:rPr>
              <a:t>, відведеного на виконання </a:t>
            </a:r>
            <a:r>
              <a:rPr lang="uk-UA" b="1" dirty="0" smtClean="0">
                <a:solidFill>
                  <a:srgbClr val="C00000"/>
                </a:solidFill>
                <a:latin typeface="Bookman Old Style" panose="02050604050505020204" pitchFamily="18" charset="0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uk-UA" b="1" dirty="0" smtClean="0">
                <a:solidFill>
                  <a:srgbClr val="C00000"/>
                </a:solidFill>
                <a:latin typeface="Bookman Old Style" panose="02050604050505020204" pitchFamily="18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uk-UA" b="1" dirty="0" smtClean="0">
                <a:solidFill>
                  <a:srgbClr val="C00000"/>
                </a:solidFill>
                <a:latin typeface="Bookman Old Style" panose="02050604050505020204" pitchFamily="18" charset="0"/>
                <a:ea typeface="Tahoma" panose="020B0604030504040204" pitchFamily="34" charset="0"/>
                <a:cs typeface="Tahoma" panose="020B0604030504040204" pitchFamily="34" charset="0"/>
              </a:rPr>
              <a:t>сертифікаційної роботи учаснику НМТ заборонено:</a:t>
            </a:r>
            <a:endParaRPr lang="uk-UA" b="1" dirty="0">
              <a:solidFill>
                <a:srgbClr val="C00000"/>
              </a:solidFill>
              <a:latin typeface="Bookman Old Style" panose="02050604050505020204" pitchFamily="18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Прямокутник 5"/>
          <p:cNvSpPr/>
          <p:nvPr/>
        </p:nvSpPr>
        <p:spPr>
          <a:xfrm>
            <a:off x="1600200" y="1371600"/>
            <a:ext cx="603790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порушувати правила </a:t>
            </a:r>
            <a:r>
              <a:rPr lang="uk-UA" sz="1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виконання сертифікаційної роботи;</a:t>
            </a:r>
          </a:p>
        </p:txBody>
      </p:sp>
      <p:sp>
        <p:nvSpPr>
          <p:cNvPr id="10" name="Прямокутник 9"/>
          <p:cNvSpPr/>
          <p:nvPr/>
        </p:nvSpPr>
        <p:spPr>
          <a:xfrm>
            <a:off x="1565495" y="3564803"/>
            <a:ext cx="67818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мати при собі або на своєму робочому місці засоби зв'язку, пристрої зчитування, обробки, збереження та відтворення </a:t>
            </a:r>
            <a:r>
              <a:rPr lang="uk-UA" sz="1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інформації;</a:t>
            </a:r>
            <a:endParaRPr lang="uk-UA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1" name="Прямокутник 10"/>
          <p:cNvSpPr/>
          <p:nvPr/>
        </p:nvSpPr>
        <p:spPr>
          <a:xfrm>
            <a:off x="1596428" y="4675360"/>
            <a:ext cx="7315200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мати при собі або на своєму робочому місці друковані або рукописні матеріали, інші засоби, предмети, прилади, що </a:t>
            </a:r>
            <a:r>
              <a:rPr lang="uk-UA" sz="1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не </a:t>
            </a:r>
            <a:r>
              <a:rPr lang="uk-UA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передбачені процедурою НМТ</a:t>
            </a:r>
            <a:r>
              <a:rPr lang="uk-UA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endParaRPr lang="uk-UA" dirty="0"/>
          </a:p>
        </p:txBody>
      </p:sp>
      <p:sp>
        <p:nvSpPr>
          <p:cNvPr id="14" name="Прямокутник 13"/>
          <p:cNvSpPr/>
          <p:nvPr/>
        </p:nvSpPr>
        <p:spPr>
          <a:xfrm>
            <a:off x="1724308" y="6003542"/>
            <a:ext cx="705944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600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 разі порушення однієї або кількох </a:t>
            </a:r>
            <a:r>
              <a:rPr lang="uk-UA" sz="1600" dirty="0" smtClean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вимог </a:t>
            </a:r>
            <a:r>
              <a:rPr lang="uk-UA" sz="1600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учасник НМТ на вимогу осіб, відповідальних за організацію та проведення НМТ, має залишити ТЕЦ.</a:t>
            </a:r>
          </a:p>
        </p:txBody>
      </p:sp>
      <p:sp>
        <p:nvSpPr>
          <p:cNvPr id="15" name="Прямокутник 14"/>
          <p:cNvSpPr/>
          <p:nvPr/>
        </p:nvSpPr>
        <p:spPr>
          <a:xfrm>
            <a:off x="1609254" y="2349374"/>
            <a:ext cx="64008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спілкуватися </a:t>
            </a:r>
            <a:r>
              <a:rPr lang="uk-UA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 будь-якій формі з іншими учасниками НМТ під час виконання сертифікаційної роботи</a:t>
            </a:r>
            <a:r>
              <a:rPr lang="uk-UA" sz="1600" dirty="0"/>
              <a:t>;</a:t>
            </a:r>
            <a:endParaRPr lang="uk-UA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6" name="Picture 5"/>
          <p:cNvPicPr>
            <a:picLocks noChangeAspect="1" noChangeArrowheads="1"/>
          </p:cNvPicPr>
          <p:nvPr/>
        </p:nvPicPr>
        <p:blipFill>
          <a:blip r:embed="rId3" cstate="print"/>
          <a:srcRect l="724" t="3303" r="3318" b="3303"/>
          <a:stretch>
            <a:fillRect/>
          </a:stretch>
        </p:blipFill>
        <p:spPr bwMode="auto">
          <a:xfrm>
            <a:off x="832919" y="5940994"/>
            <a:ext cx="647323" cy="647323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4" cstate="print"/>
          <a:srcRect l="8678" t="3613" r="4948" b="6195"/>
          <a:stretch>
            <a:fillRect/>
          </a:stretch>
        </p:blipFill>
        <p:spPr>
          <a:xfrm>
            <a:off x="760112" y="3532019"/>
            <a:ext cx="679765" cy="679765"/>
          </a:xfrm>
          <a:custGeom>
            <a:avLst/>
            <a:gdLst>
              <a:gd name="connsiteX0" fmla="*/ 777466 w 1554932"/>
              <a:gd name="connsiteY0" fmla="*/ 0 h 1554932"/>
              <a:gd name="connsiteX1" fmla="*/ 1554932 w 1554932"/>
              <a:gd name="connsiteY1" fmla="*/ 777466 h 1554932"/>
              <a:gd name="connsiteX2" fmla="*/ 777466 w 1554932"/>
              <a:gd name="connsiteY2" fmla="*/ 1554932 h 1554932"/>
              <a:gd name="connsiteX3" fmla="*/ 0 w 1554932"/>
              <a:gd name="connsiteY3" fmla="*/ 777466 h 1554932"/>
              <a:gd name="connsiteX4" fmla="*/ 777466 w 1554932"/>
              <a:gd name="connsiteY4" fmla="*/ 0 h 1554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54932" h="1554932">
                <a:moveTo>
                  <a:pt x="777466" y="0"/>
                </a:moveTo>
                <a:cubicBezTo>
                  <a:pt x="1206849" y="0"/>
                  <a:pt x="1554932" y="348083"/>
                  <a:pt x="1554932" y="777466"/>
                </a:cubicBezTo>
                <a:cubicBezTo>
                  <a:pt x="1554932" y="1206849"/>
                  <a:pt x="1206849" y="1554932"/>
                  <a:pt x="777466" y="1554932"/>
                </a:cubicBezTo>
                <a:cubicBezTo>
                  <a:pt x="348083" y="1554932"/>
                  <a:pt x="0" y="1206849"/>
                  <a:pt x="0" y="777466"/>
                </a:cubicBezTo>
                <a:cubicBezTo>
                  <a:pt x="0" y="348083"/>
                  <a:pt x="348083" y="0"/>
                  <a:pt x="777466" y="0"/>
                </a:cubicBezTo>
                <a:close/>
              </a:path>
            </a:pathLst>
          </a:cu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5" cstate="print"/>
          <a:srcRect l="6598" t="1412" r="4877" b="2292"/>
          <a:stretch>
            <a:fillRect/>
          </a:stretch>
        </p:blipFill>
        <p:spPr>
          <a:xfrm>
            <a:off x="760112" y="2334536"/>
            <a:ext cx="685800" cy="660400"/>
          </a:xfrm>
          <a:custGeom>
            <a:avLst/>
            <a:gdLst>
              <a:gd name="connsiteX0" fmla="*/ 1028700 w 2057400"/>
              <a:gd name="connsiteY0" fmla="*/ 0 h 1981200"/>
              <a:gd name="connsiteX1" fmla="*/ 2057400 w 2057400"/>
              <a:gd name="connsiteY1" fmla="*/ 990600 h 1981200"/>
              <a:gd name="connsiteX2" fmla="*/ 1028700 w 2057400"/>
              <a:gd name="connsiteY2" fmla="*/ 1981200 h 1981200"/>
              <a:gd name="connsiteX3" fmla="*/ 0 w 2057400"/>
              <a:gd name="connsiteY3" fmla="*/ 990600 h 1981200"/>
              <a:gd name="connsiteX4" fmla="*/ 1028700 w 2057400"/>
              <a:gd name="connsiteY4" fmla="*/ 0 h 1981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57400" h="1981200">
                <a:moveTo>
                  <a:pt x="1028700" y="0"/>
                </a:moveTo>
                <a:cubicBezTo>
                  <a:pt x="1596835" y="0"/>
                  <a:pt x="2057400" y="443507"/>
                  <a:pt x="2057400" y="990600"/>
                </a:cubicBezTo>
                <a:cubicBezTo>
                  <a:pt x="2057400" y="1537693"/>
                  <a:pt x="1596835" y="1981200"/>
                  <a:pt x="1028700" y="1981200"/>
                </a:cubicBezTo>
                <a:cubicBezTo>
                  <a:pt x="460565" y="1981200"/>
                  <a:pt x="0" y="1537693"/>
                  <a:pt x="0" y="990600"/>
                </a:cubicBezTo>
                <a:cubicBezTo>
                  <a:pt x="0" y="443507"/>
                  <a:pt x="460565" y="0"/>
                  <a:pt x="1028700" y="0"/>
                </a:cubicBezTo>
                <a:close/>
              </a:path>
            </a:pathLst>
          </a:custGeom>
        </p:spPr>
      </p:pic>
      <p:pic>
        <p:nvPicPr>
          <p:cNvPr id="31" name="Рисунок 30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9094" t="5137" r="10423" b="14877"/>
          <a:stretch>
            <a:fillRect/>
          </a:stretch>
        </p:blipFill>
        <p:spPr>
          <a:xfrm>
            <a:off x="776713" y="4726378"/>
            <a:ext cx="759737" cy="759737"/>
          </a:xfrm>
          <a:custGeom>
            <a:avLst/>
            <a:gdLst>
              <a:gd name="connsiteX0" fmla="*/ 952500 w 1905000"/>
              <a:gd name="connsiteY0" fmla="*/ 0 h 1905000"/>
              <a:gd name="connsiteX1" fmla="*/ 1905000 w 1905000"/>
              <a:gd name="connsiteY1" fmla="*/ 952500 h 1905000"/>
              <a:gd name="connsiteX2" fmla="*/ 952500 w 1905000"/>
              <a:gd name="connsiteY2" fmla="*/ 1905000 h 1905000"/>
              <a:gd name="connsiteX3" fmla="*/ 0 w 1905000"/>
              <a:gd name="connsiteY3" fmla="*/ 952500 h 1905000"/>
              <a:gd name="connsiteX4" fmla="*/ 952500 w 1905000"/>
              <a:gd name="connsiteY4" fmla="*/ 0 h 1905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05000" h="1905000">
                <a:moveTo>
                  <a:pt x="952500" y="0"/>
                </a:moveTo>
                <a:cubicBezTo>
                  <a:pt x="1478551" y="0"/>
                  <a:pt x="1905000" y="426449"/>
                  <a:pt x="1905000" y="952500"/>
                </a:cubicBezTo>
                <a:cubicBezTo>
                  <a:pt x="1905000" y="1478551"/>
                  <a:pt x="1478551" y="1905000"/>
                  <a:pt x="952500" y="1905000"/>
                </a:cubicBezTo>
                <a:cubicBezTo>
                  <a:pt x="426449" y="1905000"/>
                  <a:pt x="0" y="1478551"/>
                  <a:pt x="0" y="952500"/>
                </a:cubicBezTo>
                <a:cubicBezTo>
                  <a:pt x="0" y="426449"/>
                  <a:pt x="426449" y="0"/>
                  <a:pt x="952500" y="0"/>
                </a:cubicBezTo>
                <a:close/>
              </a:path>
            </a:pathLst>
          </a:custGeom>
        </p:spPr>
      </p:pic>
      <p:grpSp>
        <p:nvGrpSpPr>
          <p:cNvPr id="36" name="Групувати 35"/>
          <p:cNvGrpSpPr/>
          <p:nvPr/>
        </p:nvGrpSpPr>
        <p:grpSpPr>
          <a:xfrm>
            <a:off x="765774" y="1200526"/>
            <a:ext cx="685799" cy="677627"/>
            <a:chOff x="457199" y="228600"/>
            <a:chExt cx="1697525" cy="1676400"/>
          </a:xfrm>
        </p:grpSpPr>
        <p:pic>
          <p:nvPicPr>
            <p:cNvPr id="34" name="Рисунок 33"/>
            <p:cNvPicPr>
              <a:picLocks noChangeAspect="1"/>
            </p:cNvPicPr>
            <p:nvPr/>
          </p:nvPicPr>
          <p:blipFill>
            <a:blip r:embed="rId8" cstate="print"/>
            <a:srcRect l="1876" t="6074" r="7983" b="3785"/>
            <a:stretch>
              <a:fillRect/>
            </a:stretch>
          </p:blipFill>
          <p:spPr>
            <a:xfrm>
              <a:off x="457200" y="228600"/>
              <a:ext cx="1676400" cy="1676400"/>
            </a:xfrm>
            <a:custGeom>
              <a:avLst/>
              <a:gdLst>
                <a:gd name="connsiteX0" fmla="*/ 1371600 w 2743200"/>
                <a:gd name="connsiteY0" fmla="*/ 0 h 2743200"/>
                <a:gd name="connsiteX1" fmla="*/ 2743200 w 2743200"/>
                <a:gd name="connsiteY1" fmla="*/ 1371600 h 2743200"/>
                <a:gd name="connsiteX2" fmla="*/ 1371600 w 2743200"/>
                <a:gd name="connsiteY2" fmla="*/ 2743200 h 2743200"/>
                <a:gd name="connsiteX3" fmla="*/ 0 w 2743200"/>
                <a:gd name="connsiteY3" fmla="*/ 1371600 h 2743200"/>
                <a:gd name="connsiteX4" fmla="*/ 1371600 w 2743200"/>
                <a:gd name="connsiteY4" fmla="*/ 0 h 2743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43200" h="2743200">
                  <a:moveTo>
                    <a:pt x="1371600" y="0"/>
                  </a:moveTo>
                  <a:cubicBezTo>
                    <a:pt x="2129114" y="0"/>
                    <a:pt x="2743200" y="614086"/>
                    <a:pt x="2743200" y="1371600"/>
                  </a:cubicBezTo>
                  <a:cubicBezTo>
                    <a:pt x="2743200" y="2129114"/>
                    <a:pt x="2129114" y="2743200"/>
                    <a:pt x="1371600" y="2743200"/>
                  </a:cubicBezTo>
                  <a:cubicBezTo>
                    <a:pt x="614086" y="2743200"/>
                    <a:pt x="0" y="2129114"/>
                    <a:pt x="0" y="1371600"/>
                  </a:cubicBezTo>
                  <a:cubicBezTo>
                    <a:pt x="0" y="614086"/>
                    <a:pt x="614086" y="0"/>
                    <a:pt x="1371600" y="0"/>
                  </a:cubicBezTo>
                  <a:close/>
                </a:path>
              </a:pathLst>
            </a:custGeom>
          </p:spPr>
        </p:pic>
        <p:sp>
          <p:nvSpPr>
            <p:cNvPr id="35" name="Овал 34"/>
            <p:cNvSpPr/>
            <p:nvPr/>
          </p:nvSpPr>
          <p:spPr>
            <a:xfrm>
              <a:off x="457199" y="228600"/>
              <a:ext cx="1697525" cy="1663574"/>
            </a:xfrm>
            <a:prstGeom prst="ellipse">
              <a:avLst/>
            </a:prstGeom>
            <a:noFill/>
            <a:ln w="3810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</p:grpSp>
    </p:spTree>
    <p:extLst>
      <p:ext uri="{BB962C8B-B14F-4D97-AF65-F5344CB8AC3E}">
        <p14:creationId xmlns:p14="http://schemas.microsoft.com/office/powerpoint/2010/main" val="787322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17000"/>
            <a:lum/>
          </a:blip>
          <a:srcRect/>
          <a:stretch>
            <a:fillRect l="-31000" r="-3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Округлений прямокутник 10"/>
          <p:cNvSpPr/>
          <p:nvPr/>
        </p:nvSpPr>
        <p:spPr>
          <a:xfrm>
            <a:off x="457200" y="805758"/>
            <a:ext cx="8229600" cy="1539090"/>
          </a:xfrm>
          <a:prstGeom prst="roundRect">
            <a:avLst>
              <a:gd name="adj" fmla="val 30990"/>
            </a:avLst>
          </a:prstGeom>
          <a:solidFill>
            <a:schemeClr val="bg1">
              <a:alpha val="42000"/>
            </a:schemeClr>
          </a:solidFill>
          <a:ln w="12700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7" name="Округлений прямокутник 6"/>
          <p:cNvSpPr/>
          <p:nvPr/>
        </p:nvSpPr>
        <p:spPr>
          <a:xfrm>
            <a:off x="433251" y="4812362"/>
            <a:ext cx="4800600" cy="1752600"/>
          </a:xfrm>
          <a:prstGeom prst="roundRect">
            <a:avLst/>
          </a:prstGeom>
          <a:solidFill>
            <a:schemeClr val="bg1">
              <a:lumMod val="95000"/>
              <a:alpha val="75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533400"/>
          </a:xfrm>
        </p:spPr>
        <p:txBody>
          <a:bodyPr>
            <a:normAutofit/>
          </a:bodyPr>
          <a:lstStyle/>
          <a:p>
            <a:r>
              <a:rPr lang="uk-UA" sz="2800" b="1" dirty="0">
                <a:solidFill>
                  <a:srgbClr val="000099"/>
                </a:solidFill>
                <a:latin typeface="Bookman Old Style" pitchFamily="18" charset="0"/>
              </a:rPr>
              <a:t>Результати НМТ</a:t>
            </a:r>
            <a:endParaRPr lang="ru-RU" sz="2800" b="1" dirty="0">
              <a:solidFill>
                <a:srgbClr val="000099"/>
              </a:solidFill>
              <a:latin typeface="Bookman Old Style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999653" y="861589"/>
            <a:ext cx="7391400" cy="14065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Після завершення виконання  завдань </a:t>
            </a:r>
            <a:r>
              <a:rPr kumimoji="0" lang="uk-UA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НМТ кожен учасник отримає </a:t>
            </a:r>
            <a:r>
              <a:rPr kumimoji="0" lang="uk-UA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kumimoji="0" lang="uk-UA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kumimoji="0" lang="uk-UA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інформацію </a:t>
            </a:r>
            <a:r>
              <a:rPr kumimoji="0" lang="uk-UA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про </a:t>
            </a:r>
            <a:r>
              <a:rPr kumimoji="0" lang="uk-UA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кількість тестових балів </a:t>
            </a:r>
            <a:r>
              <a:rPr kumimoji="0" lang="uk-UA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за кожний блок. </a:t>
            </a:r>
          </a:p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Для конкурсного відбору будуть використовувати  результати </a:t>
            </a:r>
            <a:r>
              <a:rPr kumimoji="0" lang="uk-UA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виконання </a:t>
            </a:r>
            <a:br>
              <a:rPr kumimoji="0" lang="uk-UA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kumimoji="0" lang="uk-UA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кожного </a:t>
            </a:r>
            <a:r>
              <a:rPr kumimoji="0" lang="uk-UA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блоку, переведені в шкалу 100–200 балів. </a:t>
            </a:r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3" cstate="print"/>
          <a:srcRect t="15665" r="716"/>
          <a:stretch>
            <a:fillRect/>
          </a:stretch>
        </p:blipFill>
        <p:spPr bwMode="auto">
          <a:xfrm>
            <a:off x="228600" y="2506558"/>
            <a:ext cx="5589614" cy="20598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50800"/>
          </a:effectLst>
        </p:spPr>
      </p:pic>
      <p:sp>
        <p:nvSpPr>
          <p:cNvPr id="3" name="TextBox 2"/>
          <p:cNvSpPr txBox="1"/>
          <p:nvPr/>
        </p:nvSpPr>
        <p:spPr>
          <a:xfrm>
            <a:off x="397328" y="5029835"/>
            <a:ext cx="2752253" cy="13111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До </a:t>
            </a:r>
            <a:r>
              <a:rPr lang="en-US" sz="1600" b="1" dirty="0" smtClean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0</a:t>
            </a:r>
            <a:r>
              <a:rPr lang="uk-UA" sz="1600" b="1" dirty="0" smtClean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</a:t>
            </a:r>
            <a:r>
              <a:rPr kumimoji="0" lang="uk-UA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.0</a:t>
            </a:r>
            <a:r>
              <a:rPr kumimoji="0" lang="en-US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7</a:t>
            </a:r>
            <a:r>
              <a:rPr kumimoji="0" lang="uk-UA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.2025</a:t>
            </a:r>
            <a:r>
              <a:rPr kumimoji="0" lang="uk-UA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будуть розміщені результати НМТ </a:t>
            </a:r>
            <a:br>
              <a:rPr kumimoji="0" lang="uk-UA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kumimoji="0" lang="uk-UA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 персональних кабінетах учасників</a:t>
            </a:r>
            <a:r>
              <a:rPr kumimoji="0" lang="uk-UA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endParaRPr kumimoji="0" lang="uk-U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3278" y="4865020"/>
            <a:ext cx="1837548" cy="16407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72200" y="3048000"/>
            <a:ext cx="2752517" cy="3144646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9" name="TextBox 8"/>
          <p:cNvSpPr txBox="1"/>
          <p:nvPr/>
        </p:nvSpPr>
        <p:spPr>
          <a:xfrm rot="19908149">
            <a:off x="6503150" y="3291334"/>
            <a:ext cx="78472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400" dirty="0" smtClean="0">
                <a:solidFill>
                  <a:srgbClr val="C00000"/>
                </a:solidFill>
              </a:rPr>
              <a:t>ПРОЄКТ</a:t>
            </a:r>
            <a:endParaRPr lang="uk-UA" sz="14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7495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36000"/>
            <a:lum/>
          </a:blip>
          <a:srcRect/>
          <a:stretch>
            <a:fillRect l="-8000" r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Округлений прямокутник 7"/>
          <p:cNvSpPr/>
          <p:nvPr/>
        </p:nvSpPr>
        <p:spPr>
          <a:xfrm>
            <a:off x="624690" y="351576"/>
            <a:ext cx="7976102" cy="715224"/>
          </a:xfrm>
          <a:prstGeom prst="roundRect">
            <a:avLst/>
          </a:prstGeom>
          <a:solidFill>
            <a:schemeClr val="bg1">
              <a:lumMod val="95000"/>
            </a:schemeClr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9" name="Округлений прямокутник 8"/>
          <p:cNvSpPr/>
          <p:nvPr/>
        </p:nvSpPr>
        <p:spPr>
          <a:xfrm>
            <a:off x="672974" y="2815628"/>
            <a:ext cx="7924800" cy="838200"/>
          </a:xfrm>
          <a:prstGeom prst="roundRect">
            <a:avLst/>
          </a:prstGeom>
          <a:solidFill>
            <a:schemeClr val="bg1">
              <a:lumMod val="95000"/>
            </a:schemeClr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4" name="Прямокутник 3"/>
          <p:cNvSpPr/>
          <p:nvPr/>
        </p:nvSpPr>
        <p:spPr>
          <a:xfrm>
            <a:off x="542453" y="4015212"/>
            <a:ext cx="8382000" cy="25391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uk-UA" sz="1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Така ситуація може скластися з різних причин, зокрема через: </a:t>
            </a:r>
          </a:p>
          <a:p>
            <a:pPr marL="625475" indent="-354013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uk-UA" sz="1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різке погіршення стану здоров’я; </a:t>
            </a:r>
          </a:p>
          <a:p>
            <a:pPr marL="625475" indent="-354013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uk-UA" sz="1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дочасне припинення процедури НМТ через неможливість створення належних умов для проходження тесту; </a:t>
            </a:r>
          </a:p>
          <a:p>
            <a:pPr marL="625475" indent="-354013">
              <a:buFont typeface="Arial" panose="020B0604020202020204" pitchFamily="34" charset="0"/>
              <a:buChar char="•"/>
            </a:pPr>
            <a:r>
              <a:rPr lang="uk-UA" sz="1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виникнення в ТЕЦ обставин, що змогли становити загрозу для життя та здоров’я учасників НМТ. </a:t>
            </a:r>
          </a:p>
          <a:p>
            <a:endParaRPr lang="uk-UA" sz="16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uk-UA" sz="16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Подайте протягом трьох робочих днів із дня проведення тестування заяву щодо участі в додатковій сесії.</a:t>
            </a:r>
            <a:endParaRPr lang="uk-UA" sz="16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Прямокутник 4"/>
          <p:cNvSpPr/>
          <p:nvPr/>
        </p:nvSpPr>
        <p:spPr>
          <a:xfrm>
            <a:off x="762000" y="2922760"/>
            <a:ext cx="7543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ЯК ДІЯТИ, ЯКЩО ВИ БРАЛИ УЧАСТЬ В ОСНОВНІЙ СЕСІЇ НМТ, АЛЕ НЕ ЗМОГЛИ РОЗПОЧАТИ АБО ЗАВЕРШИТИ РОБОТУ НАД ТЕСТОМ? </a:t>
            </a:r>
            <a:endParaRPr lang="uk-UA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Прямокутник 5"/>
          <p:cNvSpPr/>
          <p:nvPr/>
        </p:nvSpPr>
        <p:spPr>
          <a:xfrm>
            <a:off x="685800" y="1447800"/>
            <a:ext cx="83058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uk-UA" sz="15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Якщо </a:t>
            </a:r>
            <a:r>
              <a:rPr lang="uk-UA" sz="1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 поважних причин ви не зможете взяти участі в основній сесії НМТ, потрібно буде подати </a:t>
            </a:r>
            <a:r>
              <a:rPr lang="uk-UA" sz="15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протягом трьох робочих днів із дня проведення тестування </a:t>
            </a:r>
            <a:r>
              <a:rPr lang="uk-UA" sz="15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заяву </a:t>
            </a:r>
            <a:r>
              <a:rPr lang="uk-UA" sz="15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щодо участі в додатковій сесії. </a:t>
            </a:r>
            <a:endParaRPr lang="uk-UA" sz="15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Прямокутник 6"/>
          <p:cNvSpPr/>
          <p:nvPr/>
        </p:nvSpPr>
        <p:spPr>
          <a:xfrm>
            <a:off x="1044920" y="534909"/>
            <a:ext cx="70866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ЯК ДІЯТИ, ЯКЩО ВИ НЕ ЗМОГЛИ ВЗЯТИ УЧАСТІ В ТЕСТУВАННІ? </a:t>
            </a:r>
          </a:p>
        </p:txBody>
      </p:sp>
    </p:spTree>
    <p:extLst>
      <p:ext uri="{BB962C8B-B14F-4D97-AF65-F5344CB8AC3E}">
        <p14:creationId xmlns:p14="http://schemas.microsoft.com/office/powerpoint/2010/main" val="832609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23000"/>
            <a:lum/>
          </a:blip>
          <a:srcRect/>
          <a:stretch>
            <a:fillRect l="-5000" r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круглений прямокутник 2"/>
          <p:cNvSpPr/>
          <p:nvPr/>
        </p:nvSpPr>
        <p:spPr>
          <a:xfrm>
            <a:off x="304800" y="685800"/>
            <a:ext cx="7162800" cy="1524000"/>
          </a:xfrm>
          <a:prstGeom prst="roundRect">
            <a:avLst/>
          </a:prstGeom>
          <a:solidFill>
            <a:schemeClr val="bg1">
              <a:alpha val="50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0" name="Прямокутник 9"/>
          <p:cNvSpPr/>
          <p:nvPr/>
        </p:nvSpPr>
        <p:spPr>
          <a:xfrm>
            <a:off x="381000" y="762000"/>
            <a:ext cx="69342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</a:pPr>
            <a:r>
              <a:rPr lang="uk-UA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Фахівці Українського центру оцінювання якості освіти підготували </a:t>
            </a:r>
            <a:r>
              <a:rPr lang="uk-UA" sz="14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uk-UA" sz="14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uk-UA" sz="14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демонстраційні </a:t>
            </a:r>
            <a:r>
              <a:rPr lang="uk-UA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варіанти предметних тестів — складників національного мультипредметного тесту (НМТ</a:t>
            </a:r>
            <a:r>
              <a:rPr lang="uk-UA" sz="14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). </a:t>
            </a:r>
          </a:p>
          <a:p>
            <a:pPr algn="just">
              <a:spcBef>
                <a:spcPts val="600"/>
              </a:spcBef>
            </a:pPr>
            <a:r>
              <a:rPr lang="uk-UA" sz="1400" dirty="0" smtClean="0">
                <a:solidFill>
                  <a:srgbClr val="0D0D0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 </a:t>
            </a:r>
            <a:r>
              <a:rPr lang="uk-UA" sz="1400" dirty="0">
                <a:solidFill>
                  <a:srgbClr val="0D0D0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сайті Українського ЦОЯО  доступне посилання </a:t>
            </a:r>
            <a:r>
              <a:rPr lang="uk-UA" sz="1400" dirty="0" smtClean="0">
                <a:solidFill>
                  <a:srgbClr val="0D0D0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 онлайн-середовище</a:t>
            </a:r>
            <a:br>
              <a:rPr lang="uk-UA" sz="1400" dirty="0" smtClean="0">
                <a:solidFill>
                  <a:srgbClr val="0D0D0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uk-UA" sz="1400" dirty="0" smtClean="0">
                <a:solidFill>
                  <a:srgbClr val="0D0D0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та </a:t>
            </a:r>
            <a:r>
              <a:rPr lang="en-US" sz="14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PDF</a:t>
            </a:r>
            <a:r>
              <a:rPr lang="uk-UA" sz="14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uk-UA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 формат </a:t>
            </a:r>
            <a:r>
              <a:rPr lang="uk-UA" sz="1400" dirty="0" smtClean="0">
                <a:solidFill>
                  <a:srgbClr val="0D0D0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демонстраційних тестів</a:t>
            </a:r>
            <a:r>
              <a:rPr lang="uk-UA" sz="14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НМТ 2023, 2024 років.  </a:t>
            </a:r>
            <a:endParaRPr lang="ru-RU" sz="1400" dirty="0" smtClean="0">
              <a:solidFill>
                <a:srgbClr val="0D0D0D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7" name="Прямокутник 4"/>
          <p:cNvSpPr/>
          <p:nvPr/>
        </p:nvSpPr>
        <p:spPr>
          <a:xfrm>
            <a:off x="1257677" y="130521"/>
            <a:ext cx="65532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400" b="1" dirty="0" smtClean="0">
                <a:solidFill>
                  <a:srgbClr val="000099"/>
                </a:solidFill>
                <a:latin typeface="Bookman Old Style" panose="02050604050505020204" pitchFamily="18" charset="0"/>
                <a:ea typeface="Tahoma" panose="020B0604030504040204" pitchFamily="34" charset="0"/>
                <a:cs typeface="Tahoma" panose="020B0604030504040204" pitchFamily="34" charset="0"/>
              </a:rPr>
              <a:t>Демонстраційні варіанти тестів </a:t>
            </a:r>
            <a:endParaRPr lang="uk-UA" sz="2400" b="1" dirty="0">
              <a:solidFill>
                <a:srgbClr val="000099"/>
              </a:solidFill>
              <a:latin typeface="Bookman Old Style" panose="02050604050505020204" pitchFamily="18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143000" y="5638800"/>
            <a:ext cx="7848600" cy="954107"/>
          </a:xfrm>
          <a:prstGeom prst="rect">
            <a:avLst/>
          </a:prstGeom>
          <a:solidFill>
            <a:schemeClr val="bg1">
              <a:alpha val="44000"/>
            </a:schemeClr>
          </a:solidFill>
        </p:spPr>
        <p:txBody>
          <a:bodyPr wrap="square">
            <a:spAutoFit/>
          </a:bodyPr>
          <a:lstStyle/>
          <a:p>
            <a:r>
              <a:rPr lang="uk-UA" sz="1400" i="1" dirty="0" smtClean="0">
                <a:latin typeface="Times New Roman" pitchFamily="18" charset="0"/>
                <a:cs typeface="Times New Roman" pitchFamily="18" charset="0"/>
              </a:rPr>
              <a:t>Потенційним учасникам, які бажають виконати завдання демонстраційних тестів в онлайновому середовищі, </a:t>
            </a:r>
            <a:r>
              <a:rPr lang="uk-UA" sz="1400" i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слід пам’ятати про те, що інтерфейс запропонованого тестувальника відрізняється від того, який буде на реальному НМТ, однак за структурою, типами завдань, тривалістю їх виконання демонстраційний варіант аналогічний вступному тесту.</a:t>
            </a:r>
            <a:endParaRPr lang="uk-UA" sz="1400" i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" y="5867400"/>
            <a:ext cx="533400" cy="553212"/>
          </a:xfrm>
          <a:prstGeom prst="ellipse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67400" y="2438400"/>
            <a:ext cx="1620903" cy="222559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34200" y="2895600"/>
            <a:ext cx="1657583" cy="23622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13779" y="709127"/>
            <a:ext cx="1457325" cy="1457325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33400" y="2362200"/>
            <a:ext cx="4343400" cy="3058886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348135" y="3876870"/>
            <a:ext cx="1447800" cy="144780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859223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15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кутник 4"/>
          <p:cNvSpPr/>
          <p:nvPr/>
        </p:nvSpPr>
        <p:spPr>
          <a:xfrm>
            <a:off x="367469" y="102549"/>
            <a:ext cx="817832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400" b="1" dirty="0">
                <a:solidFill>
                  <a:srgbClr val="000099"/>
                </a:solidFill>
                <a:latin typeface="Constantia" panose="02030602050306030303" pitchFamily="18" charset="0"/>
              </a:rPr>
              <a:t>Як підготуватися до виконання завдань  НМТ </a:t>
            </a:r>
          </a:p>
        </p:txBody>
      </p:sp>
      <p:sp>
        <p:nvSpPr>
          <p:cNvPr id="6" name="Прямокутник 5"/>
          <p:cNvSpPr/>
          <p:nvPr/>
        </p:nvSpPr>
        <p:spPr>
          <a:xfrm>
            <a:off x="914400" y="609600"/>
            <a:ext cx="69342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1200"/>
              </a:spcAft>
            </a:pPr>
            <a:r>
              <a:rPr lang="uk-UA" sz="1600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Ретельно працювати над шкільною програмою з предметів НМТ, відвідуючи онлайн або офлайн заняття. </a:t>
            </a:r>
            <a:endParaRPr lang="uk-UA" sz="1600" dirty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42123" y="1905000"/>
            <a:ext cx="762889" cy="793102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1573763" y="6005804"/>
            <a:ext cx="4572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uk-UA" sz="1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освітня </a:t>
            </a:r>
            <a:r>
              <a:rPr lang="uk-UA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онлайн-платформа 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iLearn</a:t>
            </a:r>
            <a:r>
              <a:rPr lang="uk-UA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 навчальними відеокурсами, вебінарами і </a:t>
            </a:r>
            <a:r>
              <a:rPr lang="uk-UA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тестами.</a:t>
            </a:r>
            <a:r>
              <a:rPr lang="en-US" sz="1600" dirty="0"/>
              <a:t> </a:t>
            </a:r>
            <a:endParaRPr lang="uk-UA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кутник 9"/>
          <p:cNvSpPr/>
          <p:nvPr/>
        </p:nvSpPr>
        <p:spPr>
          <a:xfrm>
            <a:off x="381000" y="1371600"/>
            <a:ext cx="58674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uk-UA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самостійного тренування доречно використовувати: 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1373155" y="1946988"/>
            <a:ext cx="44958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uk-UA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тести минулих років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розміщені на сайті УЦОЯО в розділі «Підготовка. Тести минулих років»;</a:t>
            </a: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400800" y="1600200"/>
            <a:ext cx="1823081" cy="1185722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13" name="Прямокутник 12"/>
          <p:cNvSpPr/>
          <p:nvPr/>
        </p:nvSpPr>
        <p:spPr>
          <a:xfrm>
            <a:off x="1468017" y="3083767"/>
            <a:ext cx="4572000" cy="338554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Aft>
                <a:spcPts val="600"/>
              </a:spcAft>
            </a:pPr>
            <a:r>
              <a:rPr lang="uk-UA" sz="1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відеороз'яснення 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завдань ЗНО минулих років;</a:t>
            </a:r>
          </a:p>
        </p:txBody>
      </p:sp>
      <p:sp>
        <p:nvSpPr>
          <p:cNvPr id="14" name="Прямокутник 13"/>
          <p:cNvSpPr/>
          <p:nvPr/>
        </p:nvSpPr>
        <p:spPr>
          <a:xfrm>
            <a:off x="1584649" y="3943739"/>
            <a:ext cx="38185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600"/>
              </a:spcAft>
            </a:pPr>
            <a:r>
              <a:rPr lang="uk-UA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матеріали Всеукраїнської школи онлайн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</p:txBody>
      </p:sp>
      <p:sp>
        <p:nvSpPr>
          <p:cNvPr id="15" name="Прямокутник 14"/>
          <p:cNvSpPr/>
          <p:nvPr/>
        </p:nvSpPr>
        <p:spPr>
          <a:xfrm>
            <a:off x="1629747" y="4741506"/>
            <a:ext cx="48006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тести ЗНО онлайн на сайті «ЗНО онлайн», 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створеному провідним українським освітнім інтернет-ресурсом Освіта.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ua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(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https://zno.osvita.ua/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88776" y="4879910"/>
            <a:ext cx="757450" cy="766664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 rotWithShape="1">
          <a:blip r:embed="rId7" cstate="print"/>
          <a:srcRect t="10788" r="5102" b="13119"/>
          <a:stretch/>
        </p:blipFill>
        <p:spPr>
          <a:xfrm>
            <a:off x="5943600" y="3886200"/>
            <a:ext cx="1703632" cy="735563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9" name="Рисунок 18"/>
          <p:cNvPicPr>
            <a:picLocks noChangeAspect="1"/>
          </p:cNvPicPr>
          <p:nvPr/>
        </p:nvPicPr>
        <p:blipFill rotWithShape="1">
          <a:blip r:embed="rId8" cstate="print"/>
          <a:srcRect t="7749"/>
          <a:stretch/>
        </p:blipFill>
        <p:spPr>
          <a:xfrm>
            <a:off x="7086600" y="4800600"/>
            <a:ext cx="1598836" cy="489857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20" name="Рисунок 19"/>
          <p:cNvPicPr>
            <a:picLocks noChangeAspect="1"/>
          </p:cNvPicPr>
          <p:nvPr/>
        </p:nvPicPr>
        <p:blipFill rotWithShape="1">
          <a:blip r:embed="rId9" cstate="print"/>
          <a:srcRect l="9023" t="10281" r="8485" b="13522"/>
          <a:stretch/>
        </p:blipFill>
        <p:spPr>
          <a:xfrm>
            <a:off x="6980853" y="5931159"/>
            <a:ext cx="1194318" cy="587829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400430" y="5962261"/>
            <a:ext cx="755230" cy="767381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373225" y="3872205"/>
            <a:ext cx="757346" cy="764900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351454" y="2849459"/>
            <a:ext cx="791545" cy="807141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7162800" y="2743200"/>
            <a:ext cx="1752600" cy="976204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83594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alphaModFix amt="19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533400" y="152400"/>
            <a:ext cx="7315200" cy="936625"/>
          </a:xfrm>
        </p:spPr>
        <p:txBody>
          <a:bodyPr lIns="95782" tIns="47891" rIns="95782" bIns="47891">
            <a:noAutofit/>
          </a:bodyPr>
          <a:lstStyle/>
          <a:p>
            <a:pPr eaLnBrk="1" hangingPunct="1">
              <a:defRPr/>
            </a:pPr>
            <a:r>
              <a:rPr lang="uk-UA" altLang="ru-RU" sz="2400" b="1" dirty="0">
                <a:solidFill>
                  <a:srgbClr val="000099"/>
                </a:solidFill>
                <a:latin typeface="Bookman Old Style" panose="02050604050505020204" pitchFamily="18" charset="0"/>
              </a:rPr>
              <a:t>Куди звертатися за інформацією?</a:t>
            </a:r>
            <a:endParaRPr lang="ru-RU" altLang="ru-RU" sz="2400" b="1" dirty="0">
              <a:solidFill>
                <a:srgbClr val="000099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7270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838200" y="1371600"/>
            <a:ext cx="8305800" cy="5029200"/>
          </a:xfrm>
        </p:spPr>
        <p:txBody>
          <a:bodyPr lIns="95782" tIns="47891" rIns="95782" bIns="47891">
            <a:normAutofit/>
          </a:bodyPr>
          <a:lstStyle/>
          <a:p>
            <a:pPr>
              <a:spcAft>
                <a:spcPts val="600"/>
              </a:spcAft>
              <a:buClr>
                <a:srgbClr val="FFFF66"/>
              </a:buClr>
              <a:buNone/>
              <a:defRPr/>
            </a:pPr>
            <a:r>
              <a:rPr lang="uk-UA" altLang="ru-RU" sz="2200" dirty="0">
                <a:solidFill>
                  <a:srgbClr val="FFFF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 </a:t>
            </a:r>
            <a:r>
              <a:rPr lang="uk-UA" altLang="ru-RU" sz="220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 </a:t>
            </a:r>
            <a:r>
              <a:rPr lang="en-US" altLang="ru-RU" sz="2400" u="sng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ookman Old Style" panose="02050604050505020204" pitchFamily="18" charset="0"/>
              </a:rPr>
              <a:t>https://</a:t>
            </a:r>
            <a:r>
              <a:rPr lang="en-US" altLang="ru-RU" sz="2200" u="sng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ookman Old Style" panose="02050604050505020204" pitchFamily="18" charset="0"/>
              </a:rPr>
              <a:t>testportal.gov.ua</a:t>
            </a:r>
            <a:r>
              <a:rPr lang="en-US" altLang="ru-RU" sz="220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ookman Old Style" panose="02050604050505020204" pitchFamily="18" charset="0"/>
              </a:rPr>
              <a:t> </a:t>
            </a:r>
            <a:r>
              <a:rPr lang="en-US" altLang="ru-RU" sz="2200" dirty="0">
                <a:effectLst>
                  <a:outerShdw blurRad="38100" dist="38100" dir="2700000" algn="tl">
                    <a:srgbClr val="C0C0C0"/>
                  </a:outerShdw>
                </a:effectLst>
                <a:latin typeface="Bookman Old Style" panose="02050604050505020204" pitchFamily="18" charset="0"/>
              </a:rPr>
              <a:t>– </a:t>
            </a:r>
            <a:r>
              <a:rPr lang="uk-UA" altLang="ru-RU" sz="1900" dirty="0">
                <a:effectLst>
                  <a:outerShdw blurRad="38100" dist="38100" dir="2700000" algn="tl">
                    <a:srgbClr val="C0C0C0"/>
                  </a:outerShdw>
                </a:effectLst>
                <a:latin typeface="Bookman Old Style" panose="02050604050505020204" pitchFamily="18" charset="0"/>
              </a:rPr>
              <a:t>сайт Українського центру</a:t>
            </a:r>
            <a:br>
              <a:rPr lang="uk-UA" altLang="ru-RU" sz="1900" dirty="0">
                <a:effectLst>
                  <a:outerShdw blurRad="38100" dist="38100" dir="2700000" algn="tl">
                    <a:srgbClr val="C0C0C0"/>
                  </a:outerShdw>
                </a:effectLst>
                <a:latin typeface="Bookman Old Style" panose="02050604050505020204" pitchFamily="18" charset="0"/>
              </a:rPr>
            </a:br>
            <a:r>
              <a:rPr lang="uk-UA" altLang="ru-RU" sz="1900" dirty="0">
                <a:effectLst>
                  <a:outerShdw blurRad="38100" dist="38100" dir="2700000" algn="tl">
                    <a:srgbClr val="C0C0C0"/>
                  </a:outerShdw>
                </a:effectLst>
                <a:latin typeface="Bookman Old Style" panose="02050604050505020204" pitchFamily="18" charset="0"/>
              </a:rPr>
              <a:t>                                            оцінювання якості освіти (УЦОЯО)</a:t>
            </a:r>
            <a:br>
              <a:rPr lang="uk-UA" altLang="ru-RU" sz="1900" dirty="0">
                <a:effectLst>
                  <a:outerShdw blurRad="38100" dist="38100" dir="2700000" algn="tl">
                    <a:srgbClr val="C0C0C0"/>
                  </a:outerShdw>
                </a:effectLst>
                <a:latin typeface="Bookman Old Style" panose="02050604050505020204" pitchFamily="18" charset="0"/>
              </a:rPr>
            </a:br>
            <a:r>
              <a:rPr lang="uk-UA" altLang="ru-RU" sz="2200" dirty="0" smtClean="0">
                <a:solidFill>
                  <a:srgbClr val="FFFF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ookman Old Style" panose="02050604050505020204" pitchFamily="18" charset="0"/>
              </a:rPr>
              <a:t> </a:t>
            </a:r>
            <a:endParaRPr lang="uk-UA" altLang="ru-RU" sz="2200" dirty="0">
              <a:solidFill>
                <a:srgbClr val="FFFF66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Bookman Old Style" panose="02050604050505020204" pitchFamily="18" charset="0"/>
            </a:endParaRPr>
          </a:p>
          <a:p>
            <a:pPr>
              <a:spcBef>
                <a:spcPts val="600"/>
              </a:spcBef>
              <a:spcAft>
                <a:spcPts val="1800"/>
              </a:spcAft>
              <a:buClr>
                <a:srgbClr val="FFFF66"/>
              </a:buClr>
              <a:buNone/>
              <a:defRPr/>
            </a:pPr>
            <a:r>
              <a:rPr lang="uk-UA" altLang="ru-RU" sz="2200" dirty="0">
                <a:solidFill>
                  <a:srgbClr val="FFFF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ookman Old Style" panose="02050604050505020204" pitchFamily="18" charset="0"/>
              </a:rPr>
              <a:t>   </a:t>
            </a:r>
            <a:r>
              <a:rPr lang="en-US" altLang="ru-RU" sz="2400" u="sng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ookman Old Style" panose="02050604050505020204" pitchFamily="18" charset="0"/>
              </a:rPr>
              <a:t>https://</a:t>
            </a:r>
            <a:r>
              <a:rPr lang="en-US" altLang="ru-RU" sz="2200" u="sng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ookman Old Style" panose="02050604050505020204" pitchFamily="18" charset="0"/>
              </a:rPr>
              <a:t>vintest.org.ua</a:t>
            </a:r>
            <a:r>
              <a:rPr lang="uk-UA" altLang="ru-RU" sz="220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ookman Old Style" panose="02050604050505020204" pitchFamily="18" charset="0"/>
              </a:rPr>
              <a:t> </a:t>
            </a:r>
            <a:r>
              <a:rPr lang="en-US" altLang="ru-RU" sz="2200" dirty="0">
                <a:solidFill>
                  <a:srgbClr val="CF138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ookman Old Style" panose="02050604050505020204" pitchFamily="18" charset="0"/>
              </a:rPr>
              <a:t> </a:t>
            </a:r>
            <a:r>
              <a:rPr lang="en-US" altLang="ru-RU" sz="2200" dirty="0">
                <a:effectLst>
                  <a:outerShdw blurRad="38100" dist="38100" dir="2700000" algn="tl">
                    <a:srgbClr val="C0C0C0"/>
                  </a:outerShdw>
                </a:effectLst>
                <a:latin typeface="Bookman Old Style" panose="02050604050505020204" pitchFamily="18" charset="0"/>
              </a:rPr>
              <a:t>–</a:t>
            </a:r>
            <a:r>
              <a:rPr lang="uk-UA" altLang="ru-RU" sz="2200" dirty="0">
                <a:effectLst>
                  <a:outerShdw blurRad="38100" dist="38100" dir="2700000" algn="tl">
                    <a:srgbClr val="C0C0C0"/>
                  </a:outerShdw>
                </a:effectLst>
                <a:latin typeface="Bookman Old Style" panose="02050604050505020204" pitchFamily="18" charset="0"/>
              </a:rPr>
              <a:t> </a:t>
            </a:r>
            <a:r>
              <a:rPr lang="uk-UA" altLang="ru-RU" sz="1900" dirty="0">
                <a:effectLst>
                  <a:outerShdw blurRad="38100" dist="38100" dir="2700000" algn="tl">
                    <a:srgbClr val="C0C0C0"/>
                  </a:outerShdw>
                </a:effectLst>
                <a:latin typeface="Bookman Old Style" panose="02050604050505020204" pitchFamily="18" charset="0"/>
              </a:rPr>
              <a:t>сайт Вінницького </a:t>
            </a:r>
            <a:br>
              <a:rPr lang="uk-UA" altLang="ru-RU" sz="1900" dirty="0">
                <a:effectLst>
                  <a:outerShdw blurRad="38100" dist="38100" dir="2700000" algn="tl">
                    <a:srgbClr val="C0C0C0"/>
                  </a:outerShdw>
                </a:effectLst>
                <a:latin typeface="Bookman Old Style" panose="02050604050505020204" pitchFamily="18" charset="0"/>
              </a:rPr>
            </a:br>
            <a:r>
              <a:rPr lang="uk-UA" altLang="ru-RU" sz="1900" dirty="0">
                <a:effectLst>
                  <a:outerShdw blurRad="38100" dist="38100" dir="2700000" algn="tl">
                    <a:srgbClr val="C0C0C0"/>
                  </a:outerShdw>
                </a:effectLst>
                <a:latin typeface="Bookman Old Style" panose="02050604050505020204" pitchFamily="18" charset="0"/>
              </a:rPr>
              <a:t> регіонального центру оцінювання якості освіти (ВРЦОЯО)</a:t>
            </a:r>
            <a:br>
              <a:rPr lang="uk-UA" altLang="ru-RU" sz="1900" dirty="0">
                <a:effectLst>
                  <a:outerShdw blurRad="38100" dist="38100" dir="2700000" algn="tl">
                    <a:srgbClr val="C0C0C0"/>
                  </a:outerShdw>
                </a:effectLst>
                <a:latin typeface="Bookman Old Style" panose="02050604050505020204" pitchFamily="18" charset="0"/>
              </a:rPr>
            </a:br>
            <a:endParaRPr lang="uk-UA" altLang="ru-RU" sz="1900" dirty="0" smtClean="0">
              <a:effectLst>
                <a:outerShdw blurRad="38100" dist="38100" dir="2700000" algn="tl">
                  <a:srgbClr val="C0C0C0"/>
                </a:outerShdw>
              </a:effectLst>
              <a:latin typeface="Bookman Old Style" panose="02050604050505020204" pitchFamily="18" charset="0"/>
            </a:endParaRPr>
          </a:p>
          <a:p>
            <a:pPr>
              <a:spcBef>
                <a:spcPts val="600"/>
              </a:spcBef>
              <a:spcAft>
                <a:spcPts val="1800"/>
              </a:spcAft>
              <a:buClr>
                <a:srgbClr val="FFFF66"/>
              </a:buClr>
              <a:buNone/>
              <a:defRPr/>
            </a:pPr>
            <a:r>
              <a:rPr lang="uk-UA" altLang="ru-RU" sz="2000" dirty="0" smtClean="0">
                <a:solidFill>
                  <a:srgbClr val="00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ookman Old Style" panose="02050604050505020204" pitchFamily="18" charset="0"/>
              </a:rPr>
              <a:t>    Телефони інформаційної підтримки ВРЦОЯО</a:t>
            </a:r>
            <a:endParaRPr lang="en-US" altLang="ru-RU" sz="1900" dirty="0">
              <a:effectLst>
                <a:outerShdw blurRad="38100" dist="38100" dir="2700000" algn="tl">
                  <a:srgbClr val="C0C0C0"/>
                </a:outerShdw>
              </a:effectLst>
              <a:latin typeface="Bookman Old Style" panose="02050604050505020204" pitchFamily="18" charset="0"/>
            </a:endParaRPr>
          </a:p>
          <a:p>
            <a:pPr eaLnBrk="1" hangingPunct="1">
              <a:buClr>
                <a:srgbClr val="FFFF66"/>
              </a:buClr>
              <a:buFont typeface="Wingdings 2" panose="05020102010507070707" pitchFamily="18" charset="2"/>
              <a:buNone/>
              <a:defRPr/>
            </a:pPr>
            <a:r>
              <a:rPr lang="uk-UA" altLang="ru-RU" sz="2200" dirty="0">
                <a:solidFill>
                  <a:srgbClr val="FFFF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ookman Old Style" panose="02050604050505020204" pitchFamily="18" charset="0"/>
              </a:rPr>
              <a:t>    </a:t>
            </a:r>
            <a:r>
              <a:rPr lang="uk-UA" altLang="ru-RU" sz="2200" dirty="0" smtClean="0">
                <a:solidFill>
                  <a:srgbClr val="FFFF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ookman Old Style" panose="02050604050505020204" pitchFamily="18" charset="0"/>
              </a:rPr>
              <a:t>                 </a:t>
            </a:r>
            <a:r>
              <a:rPr lang="uk-UA" altLang="ru-RU" sz="22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ookman Old Style" panose="02050604050505020204" pitchFamily="18" charset="0"/>
              </a:rPr>
              <a:t>(</a:t>
            </a:r>
            <a:r>
              <a:rPr lang="en-US" altLang="ru-RU" sz="220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ookman Old Style" panose="02050604050505020204" pitchFamily="18" charset="0"/>
              </a:rPr>
              <a:t>0432</a:t>
            </a:r>
            <a:r>
              <a:rPr lang="uk-UA" altLang="ru-RU" sz="220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ookman Old Style" panose="02050604050505020204" pitchFamily="18" charset="0"/>
              </a:rPr>
              <a:t>)</a:t>
            </a:r>
            <a:r>
              <a:rPr lang="en-US" altLang="ru-RU" sz="220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ookman Old Style" panose="02050604050505020204" pitchFamily="18" charset="0"/>
              </a:rPr>
              <a:t> 65 65 </a:t>
            </a:r>
            <a:r>
              <a:rPr lang="en-US" altLang="ru-RU" sz="22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ookman Old Style" panose="02050604050505020204" pitchFamily="18" charset="0"/>
              </a:rPr>
              <a:t>35</a:t>
            </a:r>
            <a:endParaRPr lang="ru-RU" sz="1200" dirty="0"/>
          </a:p>
          <a:p>
            <a:pPr>
              <a:buClr>
                <a:srgbClr val="FFFF66"/>
              </a:buClr>
              <a:buNone/>
              <a:defRPr/>
            </a:pPr>
            <a:endParaRPr lang="ru-RU" altLang="ru-RU" sz="2000" dirty="0" smtClean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Bookman Old Style" panose="02050604050505020204" pitchFamily="18" charset="0"/>
            </a:endParaRPr>
          </a:p>
          <a:p>
            <a:pPr>
              <a:buClr>
                <a:srgbClr val="FFFF66"/>
              </a:buClr>
              <a:buNone/>
              <a:defRPr/>
            </a:pPr>
            <a:r>
              <a:rPr lang="ru-RU" altLang="ru-RU" sz="200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ookman Old Style" panose="02050604050505020204" pitchFamily="18" charset="0"/>
              </a:rPr>
              <a:t> </a:t>
            </a:r>
            <a:r>
              <a:rPr lang="ru-RU" altLang="ru-RU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ookman Old Style" panose="02050604050505020204" pitchFamily="18" charset="0"/>
              </a:rPr>
              <a:t>                      +</a:t>
            </a:r>
            <a:r>
              <a:rPr lang="ru-RU" altLang="ru-RU" sz="200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ookman Old Style" panose="02050604050505020204" pitchFamily="18" charset="0"/>
              </a:rPr>
              <a:t>38(096)003-30-40</a:t>
            </a:r>
            <a:endParaRPr lang="uk-UA" altLang="ru-RU" sz="2000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Bookman Old Style" panose="02050604050505020204" pitchFamily="18" charset="0"/>
            </a:endParaRPr>
          </a:p>
          <a:p>
            <a:pPr eaLnBrk="1" hangingPunct="1">
              <a:spcBef>
                <a:spcPct val="0"/>
              </a:spcBef>
              <a:spcAft>
                <a:spcPts val="1800"/>
              </a:spcAft>
              <a:buFontTx/>
              <a:buNone/>
              <a:defRPr/>
            </a:pPr>
            <a:r>
              <a:rPr lang="uk-UA" sz="1200" b="1" dirty="0" smtClean="0">
                <a:latin typeface="Bookman Old Style" panose="02050604050505020204" pitchFamily="18" charset="0"/>
              </a:rPr>
              <a:t> </a:t>
            </a:r>
          </a:p>
          <a:p>
            <a:pPr eaLnBrk="1" hangingPunct="1">
              <a:spcBef>
                <a:spcPct val="0"/>
              </a:spcBef>
              <a:spcAft>
                <a:spcPts val="1800"/>
              </a:spcAft>
              <a:buFontTx/>
              <a:buNone/>
              <a:defRPr/>
            </a:pPr>
            <a:r>
              <a:rPr lang="uk-UA" sz="2000" b="1" dirty="0" smtClean="0">
                <a:latin typeface="Bookman Old Style" panose="02050604050505020204" pitchFamily="18" charset="0"/>
              </a:rPr>
              <a:t>   </a:t>
            </a:r>
            <a:r>
              <a:rPr lang="en-US" sz="2000" b="1" dirty="0" smtClean="0">
                <a:latin typeface="Bookman Old Style" panose="02050604050505020204" pitchFamily="18" charset="0"/>
              </a:rPr>
              <a:t>Email</a:t>
            </a:r>
            <a:r>
              <a:rPr lang="uk-UA" sz="2000" dirty="0" smtClean="0">
                <a:latin typeface="Bookman Old Style" panose="02050604050505020204" pitchFamily="18" charset="0"/>
              </a:rPr>
              <a:t> </a:t>
            </a:r>
            <a:r>
              <a:rPr lang="uk-UA" sz="2000" dirty="0"/>
              <a:t>– </a:t>
            </a:r>
            <a:r>
              <a:rPr lang="en-US" sz="2000" b="1" dirty="0">
                <a:solidFill>
                  <a:srgbClr val="C00000"/>
                </a:solidFill>
              </a:rPr>
              <a:t>vintest</a:t>
            </a:r>
            <a:r>
              <a:rPr lang="uk-UA" sz="2000" b="1" dirty="0">
                <a:solidFill>
                  <a:srgbClr val="C00000"/>
                </a:solidFill>
              </a:rPr>
              <a:t>@</a:t>
            </a:r>
            <a:r>
              <a:rPr lang="en-US" sz="2000" b="1" dirty="0">
                <a:solidFill>
                  <a:srgbClr val="C00000"/>
                </a:solidFill>
              </a:rPr>
              <a:t>vn.testportal.gov.ua</a:t>
            </a:r>
          </a:p>
        </p:txBody>
      </p:sp>
      <p:pic>
        <p:nvPicPr>
          <p:cNvPr id="53252" name="Picture 5" descr="Telephone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4343400"/>
            <a:ext cx="609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3253" name="Picture 7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33" t="28694" r="58330" b="59198"/>
          <a:stretch>
            <a:fillRect/>
          </a:stretch>
        </p:blipFill>
        <p:spPr bwMode="auto">
          <a:xfrm>
            <a:off x="304800" y="1447800"/>
            <a:ext cx="520700" cy="51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3254" name="Picture 9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33" t="28694" r="58330" b="59198"/>
          <a:stretch>
            <a:fillRect/>
          </a:stretch>
        </p:blipFill>
        <p:spPr bwMode="auto">
          <a:xfrm>
            <a:off x="309154" y="2572521"/>
            <a:ext cx="538355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87" t="1893" r="2713" b="6509"/>
          <a:stretch>
            <a:fillRect/>
          </a:stretch>
        </p:blipFill>
        <p:spPr bwMode="auto">
          <a:xfrm>
            <a:off x="228600" y="5638800"/>
            <a:ext cx="685800" cy="685800"/>
          </a:xfrm>
          <a:custGeom>
            <a:avLst/>
            <a:gdLst>
              <a:gd name="connsiteX0" fmla="*/ 1752600 w 3505200"/>
              <a:gd name="connsiteY0" fmla="*/ 0 h 3505200"/>
              <a:gd name="connsiteX1" fmla="*/ 3505200 w 3505200"/>
              <a:gd name="connsiteY1" fmla="*/ 1752600 h 3505200"/>
              <a:gd name="connsiteX2" fmla="*/ 1752600 w 3505200"/>
              <a:gd name="connsiteY2" fmla="*/ 3505200 h 3505200"/>
              <a:gd name="connsiteX3" fmla="*/ 0 w 3505200"/>
              <a:gd name="connsiteY3" fmla="*/ 1752600 h 3505200"/>
              <a:gd name="connsiteX4" fmla="*/ 1752600 w 3505200"/>
              <a:gd name="connsiteY4" fmla="*/ 0 h 3505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05200" h="3505200">
                <a:moveTo>
                  <a:pt x="1752600" y="0"/>
                </a:moveTo>
                <a:cubicBezTo>
                  <a:pt x="2720534" y="0"/>
                  <a:pt x="3505200" y="784666"/>
                  <a:pt x="3505200" y="1752600"/>
                </a:cubicBezTo>
                <a:cubicBezTo>
                  <a:pt x="3505200" y="2720534"/>
                  <a:pt x="2720534" y="3505200"/>
                  <a:pt x="1752600" y="3505200"/>
                </a:cubicBezTo>
                <a:cubicBezTo>
                  <a:pt x="784666" y="3505200"/>
                  <a:pt x="0" y="2720534"/>
                  <a:pt x="0" y="1752600"/>
                </a:cubicBezTo>
                <a:cubicBezTo>
                  <a:pt x="0" y="784666"/>
                  <a:pt x="784666" y="0"/>
                  <a:pt x="1752600" y="0"/>
                </a:cubicBez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Рисунок 9"/>
          <p:cNvPicPr>
            <a:picLocks noChangeAspect="1" noChangeArrowheads="1"/>
          </p:cNvPicPr>
          <p:nvPr/>
        </p:nvPicPr>
        <p:blipFill>
          <a:blip r:embed="rId7" cstate="print"/>
          <a:srcRect l="2857" t="5236" r="1443" b="732"/>
          <a:stretch>
            <a:fillRect/>
          </a:stretch>
        </p:blipFill>
        <p:spPr bwMode="auto">
          <a:xfrm>
            <a:off x="1981200" y="5029200"/>
            <a:ext cx="610732" cy="619938"/>
          </a:xfrm>
          <a:custGeom>
            <a:avLst/>
            <a:gdLst>
              <a:gd name="connsiteX0" fmla="*/ 1276162 w 2552324"/>
              <a:gd name="connsiteY0" fmla="*/ 0 h 2590800"/>
              <a:gd name="connsiteX1" fmla="*/ 2552324 w 2552324"/>
              <a:gd name="connsiteY1" fmla="*/ 1295400 h 2590800"/>
              <a:gd name="connsiteX2" fmla="*/ 1276162 w 2552324"/>
              <a:gd name="connsiteY2" fmla="*/ 2590800 h 2590800"/>
              <a:gd name="connsiteX3" fmla="*/ 0 w 2552324"/>
              <a:gd name="connsiteY3" fmla="*/ 1295400 h 2590800"/>
              <a:gd name="connsiteX4" fmla="*/ 1276162 w 2552324"/>
              <a:gd name="connsiteY4" fmla="*/ 0 h 2590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52324" h="2590800">
                <a:moveTo>
                  <a:pt x="1276162" y="0"/>
                </a:moveTo>
                <a:cubicBezTo>
                  <a:pt x="1980967" y="0"/>
                  <a:pt x="2552324" y="579970"/>
                  <a:pt x="2552324" y="1295400"/>
                </a:cubicBezTo>
                <a:cubicBezTo>
                  <a:pt x="2552324" y="2010830"/>
                  <a:pt x="1980967" y="2590800"/>
                  <a:pt x="1276162" y="2590800"/>
                </a:cubicBezTo>
                <a:cubicBezTo>
                  <a:pt x="571357" y="2590800"/>
                  <a:pt x="0" y="2010830"/>
                  <a:pt x="0" y="1295400"/>
                </a:cubicBezTo>
                <a:cubicBezTo>
                  <a:pt x="0" y="579970"/>
                  <a:pt x="571357" y="0"/>
                  <a:pt x="1276162" y="0"/>
                </a:cubicBezTo>
                <a:close/>
              </a:path>
            </a:pathLst>
          </a:cu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065966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0A383">
            <a:alpha val="52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5089" y="801986"/>
            <a:ext cx="9177196" cy="5267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308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10000"/>
            <a:lum/>
          </a:blip>
          <a:srcRect/>
          <a:stretch>
            <a:fillRect l="-20000" r="-2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/>
          <p:cNvSpPr/>
          <p:nvPr/>
        </p:nvSpPr>
        <p:spPr>
          <a:xfrm>
            <a:off x="533400" y="914400"/>
            <a:ext cx="8153400" cy="400110"/>
          </a:xfrm>
          <a:prstGeom prst="rect">
            <a:avLst/>
          </a:prstGeom>
          <a:solidFill>
            <a:schemeClr val="bg1">
              <a:alpha val="64000"/>
            </a:schemeClr>
          </a:solidFill>
          <a:effectLst>
            <a:softEdge rad="63500"/>
          </a:effectLst>
        </p:spPr>
        <p:txBody>
          <a:bodyPr wrap="square">
            <a:spAutoFit/>
          </a:bodyPr>
          <a:lstStyle/>
          <a:p>
            <a:pPr algn="ctr">
              <a:spcAft>
                <a:spcPts val="1200"/>
              </a:spcAft>
            </a:pPr>
            <a:r>
              <a:rPr lang="uk-UA" sz="2000" dirty="0">
                <a:solidFill>
                  <a:srgbClr val="000099"/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Перелік</a:t>
            </a:r>
            <a:r>
              <a:rPr lang="en-US" sz="2000" dirty="0">
                <a:solidFill>
                  <a:srgbClr val="000099"/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 </a:t>
            </a:r>
            <a:r>
              <a:rPr lang="uk-UA" sz="2000" dirty="0">
                <a:solidFill>
                  <a:srgbClr val="000099"/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документів</a:t>
            </a:r>
            <a:r>
              <a:rPr lang="ru-RU" sz="2000" dirty="0">
                <a:solidFill>
                  <a:srgbClr val="000099"/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, </a:t>
            </a:r>
            <a:r>
              <a:rPr lang="uk-UA" sz="2000" dirty="0" smtClean="0">
                <a:solidFill>
                  <a:srgbClr val="000099"/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копії</a:t>
            </a:r>
            <a:r>
              <a:rPr lang="ru-RU" sz="2000" dirty="0" smtClean="0">
                <a:solidFill>
                  <a:srgbClr val="000099"/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 </a:t>
            </a:r>
            <a:r>
              <a:rPr lang="uk-UA" sz="2000" dirty="0">
                <a:solidFill>
                  <a:srgbClr val="000099"/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яких знадобляться для реєстрації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1558" r="99533"/>
                    </a14:imgEffect>
                  </a14:imgLayer>
                </a14:imgProps>
              </a:ext>
            </a:extLst>
          </a:blip>
          <a:srcRect l="13168"/>
          <a:stretch/>
        </p:blipFill>
        <p:spPr>
          <a:xfrm rot="1251475">
            <a:off x="7171678" y="1541733"/>
            <a:ext cx="1447800" cy="1223252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grpSp>
        <p:nvGrpSpPr>
          <p:cNvPr id="20" name="Групувати 19"/>
          <p:cNvGrpSpPr/>
          <p:nvPr/>
        </p:nvGrpSpPr>
        <p:grpSpPr>
          <a:xfrm>
            <a:off x="466254" y="1582094"/>
            <a:ext cx="8170752" cy="5078240"/>
            <a:chOff x="516048" y="1398760"/>
            <a:chExt cx="8170752" cy="5078240"/>
          </a:xfrm>
        </p:grpSpPr>
        <p:sp>
          <p:nvSpPr>
            <p:cNvPr id="13" name="Округлений прямокутник 12"/>
            <p:cNvSpPr/>
            <p:nvPr/>
          </p:nvSpPr>
          <p:spPr>
            <a:xfrm>
              <a:off x="533400" y="5312121"/>
              <a:ext cx="8153400" cy="1164879"/>
            </a:xfrm>
            <a:prstGeom prst="roundRect">
              <a:avLst/>
            </a:prstGeom>
            <a:noFill/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 dirty="0"/>
            </a:p>
          </p:txBody>
        </p:sp>
        <p:grpSp>
          <p:nvGrpSpPr>
            <p:cNvPr id="19" name="Групувати 18"/>
            <p:cNvGrpSpPr/>
            <p:nvPr/>
          </p:nvGrpSpPr>
          <p:grpSpPr>
            <a:xfrm>
              <a:off x="516048" y="1398760"/>
              <a:ext cx="8170752" cy="4925565"/>
              <a:chOff x="516048" y="1398760"/>
              <a:chExt cx="8170752" cy="4925565"/>
            </a:xfrm>
          </p:grpSpPr>
          <p:sp>
            <p:nvSpPr>
              <p:cNvPr id="11" name="Округлений прямокутник 10"/>
              <p:cNvSpPr/>
              <p:nvPr/>
            </p:nvSpPr>
            <p:spPr>
              <a:xfrm>
                <a:off x="516048" y="1398760"/>
                <a:ext cx="8170752" cy="1219200"/>
              </a:xfrm>
              <a:prstGeom prst="roundRect">
                <a:avLst/>
              </a:prstGeom>
              <a:noFill/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 dirty="0"/>
              </a:p>
            </p:txBody>
          </p:sp>
          <p:grpSp>
            <p:nvGrpSpPr>
              <p:cNvPr id="15" name="Групувати 14"/>
              <p:cNvGrpSpPr/>
              <p:nvPr/>
            </p:nvGrpSpPr>
            <p:grpSpPr>
              <a:xfrm>
                <a:off x="525856" y="1689226"/>
                <a:ext cx="8160944" cy="4635099"/>
                <a:chOff x="525856" y="1689226"/>
                <a:chExt cx="8160944" cy="4635099"/>
              </a:xfrm>
            </p:grpSpPr>
            <p:pic>
              <p:nvPicPr>
                <p:cNvPr id="6" name="Рисунок 5"/>
                <p:cNvPicPr>
                  <a:picLocks noChangeAspect="1"/>
                </p:cNvPicPr>
                <p:nvPr/>
              </p:nvPicPr>
              <p:blipFill rotWithShape="1">
                <a:blip r:embed="rId5" cstate="print"/>
                <a:srcRect l="690" t="915" r="2390" b="1291"/>
                <a:stretch/>
              </p:blipFill>
              <p:spPr>
                <a:xfrm>
                  <a:off x="7162800" y="4038600"/>
                  <a:ext cx="1025305" cy="705122"/>
                </a:xfrm>
                <a:prstGeom prst="rect">
                  <a:avLst/>
                </a:prstGeom>
              </p:spPr>
            </p:pic>
            <p:sp>
              <p:nvSpPr>
                <p:cNvPr id="4" name="Прямокутник 3"/>
                <p:cNvSpPr/>
                <p:nvPr/>
              </p:nvSpPr>
              <p:spPr>
                <a:xfrm>
                  <a:off x="1785042" y="5484890"/>
                  <a:ext cx="5181600" cy="830997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r>
                    <a:rPr lang="uk-UA" sz="1600" dirty="0" smtClean="0">
                      <a:solidFill>
                        <a:srgbClr val="0D0D0D"/>
                      </a:solidFill>
                      <a:latin typeface="Tahoma" panose="020B0604030504040204" pitchFamily="34" charset="0"/>
                      <a:ea typeface="Tahoma" panose="020B0604030504040204" pitchFamily="34" charset="0"/>
                      <a:cs typeface="Tahoma" panose="020B0604030504040204" pitchFamily="34" charset="0"/>
                    </a:rPr>
                    <a:t>Картка </a:t>
                  </a:r>
                  <a:r>
                    <a:rPr lang="uk-UA" sz="1600" dirty="0">
                      <a:solidFill>
                        <a:srgbClr val="0D0D0D"/>
                      </a:solidFill>
                      <a:latin typeface="Tahoma" panose="020B0604030504040204" pitchFamily="34" charset="0"/>
                      <a:ea typeface="Tahoma" panose="020B0604030504040204" pitchFamily="34" charset="0"/>
                      <a:cs typeface="Tahoma" panose="020B0604030504040204" pitchFamily="34" charset="0"/>
                    </a:rPr>
                    <a:t>платника податків або </a:t>
                  </a:r>
                  <a:r>
                    <a:rPr lang="uk-UA" sz="1600" dirty="0" smtClean="0">
                      <a:solidFill>
                        <a:srgbClr val="0D0D0D"/>
                      </a:solidFill>
                      <a:latin typeface="Tahoma" panose="020B0604030504040204" pitchFamily="34" charset="0"/>
                      <a:ea typeface="Tahoma" panose="020B0604030504040204" pitchFamily="34" charset="0"/>
                      <a:cs typeface="Tahoma" panose="020B0604030504040204" pitchFamily="34" charset="0"/>
                    </a:rPr>
                    <a:t>інший документ, </a:t>
                  </a:r>
                  <a:br>
                    <a:rPr lang="uk-UA" sz="1600" dirty="0" smtClean="0">
                      <a:solidFill>
                        <a:srgbClr val="0D0D0D"/>
                      </a:solidFill>
                      <a:latin typeface="Tahoma" panose="020B0604030504040204" pitchFamily="34" charset="0"/>
                      <a:ea typeface="Tahoma" panose="020B0604030504040204" pitchFamily="34" charset="0"/>
                      <a:cs typeface="Tahoma" panose="020B0604030504040204" pitchFamily="34" charset="0"/>
                    </a:rPr>
                  </a:br>
                  <a:r>
                    <a:rPr lang="uk-UA" sz="1600" dirty="0" smtClean="0">
                      <a:solidFill>
                        <a:srgbClr val="0D0D0D"/>
                      </a:solidFill>
                      <a:latin typeface="Tahoma" panose="020B0604030504040204" pitchFamily="34" charset="0"/>
                      <a:ea typeface="Tahoma" panose="020B0604030504040204" pitchFamily="34" charset="0"/>
                      <a:cs typeface="Tahoma" panose="020B0604030504040204" pitchFamily="34" charset="0"/>
                    </a:rPr>
                    <a:t>до якого </a:t>
                  </a:r>
                  <a:r>
                    <a:rPr lang="uk-UA" sz="1600" dirty="0">
                      <a:solidFill>
                        <a:srgbClr val="0D0D0D"/>
                      </a:solidFill>
                      <a:latin typeface="Tahoma" panose="020B0604030504040204" pitchFamily="34" charset="0"/>
                      <a:ea typeface="Tahoma" panose="020B0604030504040204" pitchFamily="34" charset="0"/>
                      <a:cs typeface="Tahoma" panose="020B0604030504040204" pitchFamily="34" charset="0"/>
                    </a:rPr>
                    <a:t>внесено дані про </a:t>
                  </a:r>
                  <a:r>
                    <a:rPr lang="uk-UA" sz="1600" dirty="0" smtClean="0">
                      <a:solidFill>
                        <a:srgbClr val="0D0D0D"/>
                      </a:solidFill>
                      <a:latin typeface="Tahoma" panose="020B0604030504040204" pitchFamily="34" charset="0"/>
                      <a:ea typeface="Tahoma" panose="020B0604030504040204" pitchFamily="34" charset="0"/>
                      <a:cs typeface="Tahoma" panose="020B0604030504040204" pitchFamily="34" charset="0"/>
                    </a:rPr>
                    <a:t>РНОКПП </a:t>
                  </a:r>
                  <a:br>
                    <a:rPr lang="uk-UA" sz="1600" dirty="0" smtClean="0">
                      <a:solidFill>
                        <a:srgbClr val="0D0D0D"/>
                      </a:solidFill>
                      <a:latin typeface="Tahoma" panose="020B0604030504040204" pitchFamily="34" charset="0"/>
                      <a:ea typeface="Tahoma" panose="020B0604030504040204" pitchFamily="34" charset="0"/>
                      <a:cs typeface="Tahoma" panose="020B0604030504040204" pitchFamily="34" charset="0"/>
                    </a:rPr>
                  </a:br>
                  <a:r>
                    <a:rPr lang="uk-UA" sz="1200" dirty="0" smtClean="0">
                      <a:solidFill>
                        <a:srgbClr val="0D0D0D"/>
                      </a:solidFill>
                      <a:latin typeface="Tahoma" panose="020B0604030504040204" pitchFamily="34" charset="0"/>
                      <a:ea typeface="Tahoma" panose="020B0604030504040204" pitchFamily="34" charset="0"/>
                      <a:cs typeface="Tahoma" panose="020B0604030504040204" pitchFamily="34" charset="0"/>
                    </a:rPr>
                    <a:t>(реєстраційний номер облікової картки платника податків)</a:t>
                  </a:r>
                  <a:r>
                    <a:rPr lang="uk-UA" sz="1600" dirty="0" smtClean="0">
                      <a:solidFill>
                        <a:srgbClr val="0D0D0D"/>
                      </a:solidFill>
                      <a:latin typeface="Tahoma" panose="020B0604030504040204" pitchFamily="34" charset="0"/>
                      <a:ea typeface="Tahoma" panose="020B0604030504040204" pitchFamily="34" charset="0"/>
                      <a:cs typeface="Tahoma" panose="020B0604030504040204" pitchFamily="34" charset="0"/>
                    </a:rPr>
                    <a:t>. </a:t>
                  </a:r>
                  <a:endParaRPr lang="uk-UA" sz="1600" b="0" i="0" dirty="0">
                    <a:solidFill>
                      <a:srgbClr val="0D0D0D"/>
                    </a:solidFill>
                    <a:effectLst/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endParaRPr>
                </a:p>
              </p:txBody>
            </p:sp>
            <p:sp>
              <p:nvSpPr>
                <p:cNvPr id="5" name="Прямокутник 4"/>
                <p:cNvSpPr/>
                <p:nvPr/>
              </p:nvSpPr>
              <p:spPr>
                <a:xfrm>
                  <a:off x="1600200" y="1689226"/>
                  <a:ext cx="5562600" cy="584775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r>
                    <a:rPr lang="uk-UA" sz="1600" dirty="0">
                      <a:solidFill>
                        <a:srgbClr val="0D0D0D"/>
                      </a:solidFill>
                      <a:latin typeface="Tahoma" panose="020B0604030504040204" pitchFamily="34" charset="0"/>
                      <a:ea typeface="Tahoma" panose="020B0604030504040204" pitchFamily="34" charset="0"/>
                      <a:cs typeface="Tahoma" panose="020B0604030504040204" pitchFamily="34" charset="0"/>
                    </a:rPr>
                    <a:t>Паспортний документ або інший документ, </a:t>
                  </a:r>
                  <a:r>
                    <a:rPr lang="uk-UA" sz="1600" dirty="0" smtClean="0">
                      <a:solidFill>
                        <a:srgbClr val="0D0D0D"/>
                      </a:solidFill>
                      <a:latin typeface="Tahoma" panose="020B0604030504040204" pitchFamily="34" charset="0"/>
                      <a:ea typeface="Tahoma" panose="020B0604030504040204" pitchFamily="34" charset="0"/>
                      <a:cs typeface="Tahoma" panose="020B0604030504040204" pitchFamily="34" charset="0"/>
                    </a:rPr>
                    <a:t>що посвідчує особу, на підставі якого буде здійснюватися реєстрація.</a:t>
                  </a:r>
                  <a:endParaRPr lang="uk-UA" sz="1600" dirty="0">
                    <a:solidFill>
                      <a:srgbClr val="0D0D0D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endParaRPr>
                </a:p>
              </p:txBody>
            </p:sp>
            <p:sp>
              <p:nvSpPr>
                <p:cNvPr id="8" name="Прямокутник 7"/>
                <p:cNvSpPr/>
                <p:nvPr/>
              </p:nvSpPr>
              <p:spPr>
                <a:xfrm>
                  <a:off x="1554934" y="3178520"/>
                  <a:ext cx="5912666" cy="800219"/>
                </a:xfrm>
                <a:prstGeom prst="rect">
                  <a:avLst/>
                </a:prstGeom>
                <a:noFill/>
                <a:effectLst/>
              </p:spPr>
              <p:txBody>
                <a:bodyPr wrap="square">
                  <a:spAutoFit/>
                </a:bodyPr>
                <a:lstStyle/>
                <a:p>
                  <a:r>
                    <a:rPr lang="uk-UA" sz="1600" b="1" dirty="0" smtClean="0">
                      <a:solidFill>
                        <a:srgbClr val="C00000"/>
                      </a:solidFill>
                      <a:latin typeface="Tahoma" panose="020B0604030504040204" pitchFamily="34" charset="0"/>
                      <a:ea typeface="Tahoma" panose="020B0604030504040204" pitchFamily="34" charset="0"/>
                      <a:cs typeface="Tahoma" panose="020B0604030504040204" pitchFamily="34" charset="0"/>
                      <a:sym typeface="Wingdings 3" panose="05040102010807070707" pitchFamily="18" charset="2"/>
                    </a:rPr>
                    <a:t></a:t>
                  </a:r>
                  <a:r>
                    <a:rPr lang="en-US" sz="1600" b="1" dirty="0" smtClean="0">
                      <a:solidFill>
                        <a:srgbClr val="C00000"/>
                      </a:solidFill>
                      <a:latin typeface="Tahoma" panose="020B0604030504040204" pitchFamily="34" charset="0"/>
                      <a:ea typeface="Tahoma" panose="020B0604030504040204" pitchFamily="34" charset="0"/>
                      <a:cs typeface="Tahoma" panose="020B0604030504040204" pitchFamily="34" charset="0"/>
                      <a:sym typeface="Wingdings 3" panose="05040102010807070707" pitchFamily="18" charset="2"/>
                    </a:rPr>
                    <a:t>  </a:t>
                  </a:r>
                  <a:r>
                    <a:rPr lang="uk-UA" sz="1600" b="1" dirty="0" smtClean="0">
                      <a:solidFill>
                        <a:srgbClr val="C00000"/>
                      </a:solidFill>
                      <a:latin typeface="Tahoma" panose="020B0604030504040204" pitchFamily="34" charset="0"/>
                      <a:ea typeface="Tahoma" panose="020B0604030504040204" pitchFamily="34" charset="0"/>
                      <a:cs typeface="Tahoma" panose="020B0604030504040204" pitchFamily="34" charset="0"/>
                    </a:rPr>
                    <a:t>Довідка </a:t>
                  </a:r>
                  <a:r>
                    <a:rPr lang="uk-UA" sz="1600" b="1" dirty="0">
                      <a:solidFill>
                        <a:srgbClr val="C00000"/>
                      </a:solidFill>
                      <a:latin typeface="Tahoma" panose="020B0604030504040204" pitchFamily="34" charset="0"/>
                      <a:ea typeface="Tahoma" panose="020B0604030504040204" pitchFamily="34" charset="0"/>
                      <a:cs typeface="Tahoma" panose="020B0604030504040204" pitchFamily="34" charset="0"/>
                    </a:rPr>
                    <a:t>з місця навчання</a:t>
                  </a:r>
                  <a:r>
                    <a:rPr lang="uk-UA" sz="1600" dirty="0">
                      <a:solidFill>
                        <a:srgbClr val="0D0D0D"/>
                      </a:solidFill>
                      <a:latin typeface="Tahoma" panose="020B0604030504040204" pitchFamily="34" charset="0"/>
                      <a:ea typeface="Tahoma" panose="020B0604030504040204" pitchFamily="34" charset="0"/>
                      <a:cs typeface="Tahoma" panose="020B0604030504040204" pitchFamily="34" charset="0"/>
                    </a:rPr>
                    <a:t>, </a:t>
                  </a:r>
                  <a:r>
                    <a:rPr lang="uk-UA" sz="1400" dirty="0">
                      <a:solidFill>
                        <a:srgbClr val="0D0D0D"/>
                      </a:solidFill>
                      <a:latin typeface="Tahoma" panose="020B0604030504040204" pitchFamily="34" charset="0"/>
                      <a:ea typeface="Tahoma" panose="020B0604030504040204" pitchFamily="34" charset="0"/>
                      <a:cs typeface="Tahoma" panose="020B0604030504040204" pitchFamily="34" charset="0"/>
                    </a:rPr>
                    <a:t>яка підтверджує, що </a:t>
                  </a:r>
                  <a:r>
                    <a:rPr lang="uk-UA" sz="1400" dirty="0" smtClean="0">
                      <a:solidFill>
                        <a:srgbClr val="0D0D0D"/>
                      </a:solidFill>
                      <a:latin typeface="Tahoma" panose="020B0604030504040204" pitchFamily="34" charset="0"/>
                      <a:ea typeface="Tahoma" panose="020B0604030504040204" pitchFamily="34" charset="0"/>
                      <a:cs typeface="Tahoma" panose="020B0604030504040204" pitchFamily="34" charset="0"/>
                    </a:rPr>
                    <a:t>особа</a:t>
                  </a:r>
                  <a:br>
                    <a:rPr lang="uk-UA" sz="1400" dirty="0" smtClean="0">
                      <a:solidFill>
                        <a:srgbClr val="0D0D0D"/>
                      </a:solidFill>
                      <a:latin typeface="Tahoma" panose="020B0604030504040204" pitchFamily="34" charset="0"/>
                      <a:ea typeface="Tahoma" panose="020B0604030504040204" pitchFamily="34" charset="0"/>
                      <a:cs typeface="Tahoma" panose="020B0604030504040204" pitchFamily="34" charset="0"/>
                    </a:rPr>
                  </a:br>
                  <a:r>
                    <a:rPr lang="en-US" sz="1400" dirty="0" smtClean="0">
                      <a:solidFill>
                        <a:srgbClr val="0D0D0D"/>
                      </a:solidFill>
                      <a:latin typeface="Tahoma" panose="020B0604030504040204" pitchFamily="34" charset="0"/>
                      <a:ea typeface="Tahoma" panose="020B0604030504040204" pitchFamily="34" charset="0"/>
                      <a:cs typeface="Tahoma" panose="020B0604030504040204" pitchFamily="34" charset="0"/>
                    </a:rPr>
                    <a:t>      </a:t>
                  </a:r>
                  <a:r>
                    <a:rPr lang="uk-UA" sz="1400" dirty="0" smtClean="0">
                      <a:solidFill>
                        <a:srgbClr val="0D0D0D"/>
                      </a:solidFill>
                      <a:latin typeface="Tahoma" panose="020B0604030504040204" pitchFamily="34" charset="0"/>
                      <a:ea typeface="Tahoma" panose="020B0604030504040204" pitchFamily="34" charset="0"/>
                      <a:cs typeface="Tahoma" panose="020B0604030504040204" pitchFamily="34" charset="0"/>
                    </a:rPr>
                    <a:t>завершує </a:t>
                  </a:r>
                  <a:r>
                    <a:rPr lang="uk-UA" sz="1400" dirty="0">
                      <a:solidFill>
                        <a:srgbClr val="0D0D0D"/>
                      </a:solidFill>
                      <a:latin typeface="Tahoma" panose="020B0604030504040204" pitchFamily="34" charset="0"/>
                      <a:ea typeface="Tahoma" panose="020B0604030504040204" pitchFamily="34" charset="0"/>
                      <a:cs typeface="Tahoma" panose="020B0604030504040204" pitchFamily="34" charset="0"/>
                    </a:rPr>
                    <a:t>здобуття повної загальної середньої освіти у </a:t>
                  </a:r>
                  <a:r>
                    <a:rPr lang="uk-UA" sz="1400" dirty="0" smtClean="0">
                      <a:solidFill>
                        <a:srgbClr val="0D0D0D"/>
                      </a:solidFill>
                      <a:latin typeface="Tahoma" panose="020B0604030504040204" pitchFamily="34" charset="0"/>
                      <a:ea typeface="Tahoma" panose="020B0604030504040204" pitchFamily="34" charset="0"/>
                      <a:cs typeface="Tahoma" panose="020B0604030504040204" pitchFamily="34" charset="0"/>
                    </a:rPr>
                    <a:t>2025 р. -</a:t>
                  </a:r>
                  <a:r>
                    <a:rPr lang="en-US" sz="1400" dirty="0" smtClean="0">
                      <a:solidFill>
                        <a:srgbClr val="0D0D0D"/>
                      </a:solidFill>
                      <a:latin typeface="Tahoma" panose="020B0604030504040204" pitchFamily="34" charset="0"/>
                      <a:ea typeface="Tahoma" panose="020B0604030504040204" pitchFamily="34" charset="0"/>
                      <a:cs typeface="Tahoma" panose="020B0604030504040204" pitchFamily="34" charset="0"/>
                    </a:rPr>
                    <a:t/>
                  </a:r>
                  <a:br>
                    <a:rPr lang="en-US" sz="1400" dirty="0" smtClean="0">
                      <a:solidFill>
                        <a:srgbClr val="0D0D0D"/>
                      </a:solidFill>
                      <a:latin typeface="Tahoma" panose="020B0604030504040204" pitchFamily="34" charset="0"/>
                      <a:ea typeface="Tahoma" panose="020B0604030504040204" pitchFamily="34" charset="0"/>
                      <a:cs typeface="Tahoma" panose="020B0604030504040204" pitchFamily="34" charset="0"/>
                    </a:rPr>
                  </a:br>
                  <a:r>
                    <a:rPr lang="en-US" sz="1400" dirty="0" smtClean="0">
                      <a:solidFill>
                        <a:srgbClr val="0D0D0D"/>
                      </a:solidFill>
                      <a:latin typeface="Tahoma" panose="020B0604030504040204" pitchFamily="34" charset="0"/>
                      <a:ea typeface="Tahoma" panose="020B0604030504040204" pitchFamily="34" charset="0"/>
                      <a:cs typeface="Tahoma" panose="020B0604030504040204" pitchFamily="34" charset="0"/>
                    </a:rPr>
                    <a:t>  </a:t>
                  </a:r>
                  <a:r>
                    <a:rPr lang="uk-UA" sz="1400" dirty="0" smtClean="0">
                      <a:solidFill>
                        <a:srgbClr val="0D0D0D"/>
                      </a:solidFill>
                      <a:latin typeface="Tahoma" panose="020B0604030504040204" pitchFamily="34" charset="0"/>
                      <a:ea typeface="Tahoma" panose="020B0604030504040204" pitchFamily="34" charset="0"/>
                      <a:cs typeface="Tahoma" panose="020B0604030504040204" pitchFamily="34" charset="0"/>
                    </a:rPr>
                    <a:t> </a:t>
                  </a:r>
                  <a:r>
                    <a:rPr lang="en-US" sz="1400" dirty="0" smtClean="0">
                      <a:solidFill>
                        <a:srgbClr val="0D0D0D"/>
                      </a:solidFill>
                      <a:latin typeface="Tahoma" panose="020B0604030504040204" pitchFamily="34" charset="0"/>
                      <a:ea typeface="Tahoma" panose="020B0604030504040204" pitchFamily="34" charset="0"/>
                      <a:cs typeface="Tahoma" panose="020B0604030504040204" pitchFamily="34" charset="0"/>
                    </a:rPr>
                    <a:t>   </a:t>
                  </a:r>
                  <a:r>
                    <a:rPr lang="uk-UA" sz="1600" u="sng" dirty="0" smtClean="0">
                      <a:solidFill>
                        <a:srgbClr val="C00000"/>
                      </a:solidFill>
                      <a:latin typeface="Tahoma" panose="020B0604030504040204" pitchFamily="34" charset="0"/>
                      <a:ea typeface="Tahoma" panose="020B0604030504040204" pitchFamily="34" charset="0"/>
                      <a:cs typeface="Tahoma" panose="020B0604030504040204" pitchFamily="34" charset="0"/>
                    </a:rPr>
                    <a:t>для цьогорічних випускників,</a:t>
                  </a:r>
                  <a:r>
                    <a:rPr lang="en-US" sz="1600" u="sng" dirty="0" smtClean="0">
                      <a:solidFill>
                        <a:srgbClr val="C00000"/>
                      </a:solidFill>
                      <a:latin typeface="Tahoma" panose="020B0604030504040204" pitchFamily="34" charset="0"/>
                      <a:ea typeface="Tahoma" panose="020B0604030504040204" pitchFamily="34" charset="0"/>
                      <a:cs typeface="Tahoma" panose="020B0604030504040204" pitchFamily="34" charset="0"/>
                    </a:rPr>
                    <a:t> </a:t>
                  </a:r>
                  <a:endParaRPr lang="uk-UA" sz="1600" u="sng" dirty="0">
                    <a:solidFill>
                      <a:srgbClr val="C00000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endParaRPr>
                </a:p>
              </p:txBody>
            </p:sp>
            <p:pic>
              <p:nvPicPr>
                <p:cNvPr id="10" name="Рисунок 9"/>
                <p:cNvPicPr>
                  <a:picLocks noChangeAspect="1"/>
                </p:cNvPicPr>
                <p:nvPr/>
              </p:nvPicPr>
              <p:blipFill>
                <a:blip r:embed="rId6" cstate="print"/>
                <a:stretch>
                  <a:fillRect/>
                </a:stretch>
              </p:blipFill>
              <p:spPr>
                <a:xfrm>
                  <a:off x="7019453" y="5502998"/>
                  <a:ext cx="1394614" cy="821327"/>
                </a:xfrm>
                <a:prstGeom prst="rect">
                  <a:avLst/>
                </a:prstGeom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</p:spPr>
            </p:pic>
            <p:sp>
              <p:nvSpPr>
                <p:cNvPr id="12" name="Округлений прямокутник 11"/>
                <p:cNvSpPr/>
                <p:nvPr/>
              </p:nvSpPr>
              <p:spPr>
                <a:xfrm>
                  <a:off x="525856" y="2989907"/>
                  <a:ext cx="8160944" cy="1981200"/>
                </a:xfrm>
                <a:prstGeom prst="roundRect">
                  <a:avLst/>
                </a:prstGeom>
                <a:noFill/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uk-UA" dirty="0"/>
                </a:p>
              </p:txBody>
            </p:sp>
            <p:sp>
              <p:nvSpPr>
                <p:cNvPr id="16" name="Округлений прямокутник 15"/>
                <p:cNvSpPr/>
                <p:nvPr/>
              </p:nvSpPr>
              <p:spPr>
                <a:xfrm>
                  <a:off x="722014" y="1708841"/>
                  <a:ext cx="685800" cy="609600"/>
                </a:xfrm>
                <a:prstGeom prst="roundRect">
                  <a:avLst/>
                </a:prstGeom>
                <a:solidFill>
                  <a:schemeClr val="accent1">
                    <a:lumMod val="40000"/>
                    <a:lumOff val="60000"/>
                    <a:alpha val="65000"/>
                  </a:schemeClr>
                </a:solidFill>
                <a:ln>
                  <a:solidFill>
                    <a:srgbClr val="000099"/>
                  </a:solidFill>
                </a:ln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uk-UA" sz="3600" b="1" dirty="0" smtClean="0">
                      <a:solidFill>
                        <a:srgbClr val="000099"/>
                      </a:solidFill>
                      <a:latin typeface="Bookman Old Style" panose="02050604050505020204" pitchFamily="18" charset="0"/>
                    </a:rPr>
                    <a:t>1</a:t>
                  </a:r>
                  <a:endParaRPr lang="uk-UA" sz="3600" b="1" dirty="0">
                    <a:solidFill>
                      <a:srgbClr val="000099"/>
                    </a:solidFill>
                    <a:latin typeface="Bookman Old Style" panose="02050604050505020204" pitchFamily="18" charset="0"/>
                  </a:endParaRPr>
                </a:p>
              </p:txBody>
            </p:sp>
            <p:sp>
              <p:nvSpPr>
                <p:cNvPr id="17" name="Округлений прямокутник 16"/>
                <p:cNvSpPr/>
                <p:nvPr/>
              </p:nvSpPr>
              <p:spPr>
                <a:xfrm>
                  <a:off x="743893" y="3603280"/>
                  <a:ext cx="685800" cy="609600"/>
                </a:xfrm>
                <a:prstGeom prst="roundRect">
                  <a:avLst/>
                </a:prstGeom>
                <a:solidFill>
                  <a:schemeClr val="accent1">
                    <a:lumMod val="40000"/>
                    <a:lumOff val="60000"/>
                    <a:alpha val="65000"/>
                  </a:schemeClr>
                </a:solidFill>
                <a:ln>
                  <a:solidFill>
                    <a:srgbClr val="000099"/>
                  </a:solidFill>
                </a:ln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uk-UA" sz="3600" b="1" dirty="0" smtClean="0">
                      <a:solidFill>
                        <a:srgbClr val="000099"/>
                      </a:solidFill>
                      <a:latin typeface="Bookman Old Style" panose="02050604050505020204" pitchFamily="18" charset="0"/>
                    </a:rPr>
                    <a:t>2</a:t>
                  </a:r>
                  <a:endParaRPr lang="uk-UA" sz="3600" b="1" dirty="0">
                    <a:solidFill>
                      <a:srgbClr val="000099"/>
                    </a:solidFill>
                    <a:latin typeface="Bookman Old Style" panose="02050604050505020204" pitchFamily="18" charset="0"/>
                  </a:endParaRPr>
                </a:p>
              </p:txBody>
            </p:sp>
            <p:sp>
              <p:nvSpPr>
                <p:cNvPr id="18" name="Округлений прямокутник 17"/>
                <p:cNvSpPr/>
                <p:nvPr/>
              </p:nvSpPr>
              <p:spPr>
                <a:xfrm>
                  <a:off x="789161" y="5615413"/>
                  <a:ext cx="685800" cy="609600"/>
                </a:xfrm>
                <a:prstGeom prst="roundRect">
                  <a:avLst/>
                </a:prstGeom>
                <a:solidFill>
                  <a:schemeClr val="accent1">
                    <a:lumMod val="40000"/>
                    <a:lumOff val="60000"/>
                    <a:alpha val="65000"/>
                  </a:schemeClr>
                </a:solidFill>
                <a:ln>
                  <a:solidFill>
                    <a:srgbClr val="000099"/>
                  </a:solidFill>
                </a:ln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uk-UA" sz="3600" b="1" dirty="0" smtClean="0">
                      <a:solidFill>
                        <a:srgbClr val="000099"/>
                      </a:solidFill>
                      <a:latin typeface="Bookman Old Style" panose="02050604050505020204" pitchFamily="18" charset="0"/>
                    </a:rPr>
                    <a:t>3</a:t>
                  </a:r>
                  <a:endParaRPr lang="uk-UA" sz="3600" b="1" dirty="0">
                    <a:solidFill>
                      <a:srgbClr val="000099"/>
                    </a:solidFill>
                    <a:latin typeface="Bookman Old Style" panose="02050604050505020204" pitchFamily="18" charset="0"/>
                  </a:endParaRPr>
                </a:p>
              </p:txBody>
            </p:sp>
            <p:sp>
              <p:nvSpPr>
                <p:cNvPr id="14" name="Прямокутник 13"/>
                <p:cNvSpPr/>
                <p:nvPr/>
              </p:nvSpPr>
              <p:spPr>
                <a:xfrm>
                  <a:off x="1548142" y="4169120"/>
                  <a:ext cx="5638800" cy="584775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r>
                    <a:rPr lang="uk-UA" sz="1600" b="1" dirty="0" smtClean="0">
                      <a:solidFill>
                        <a:srgbClr val="0033CC"/>
                      </a:solidFill>
                      <a:latin typeface="Tahoma" panose="020B0604030504040204" pitchFamily="34" charset="0"/>
                      <a:ea typeface="Tahoma" panose="020B0604030504040204" pitchFamily="34" charset="0"/>
                      <a:cs typeface="Tahoma" panose="020B0604030504040204" pitchFamily="34" charset="0"/>
                      <a:sym typeface="Wingdings 3" panose="05040102010807070707" pitchFamily="18" charset="2"/>
                    </a:rPr>
                    <a:t></a:t>
                  </a:r>
                  <a:r>
                    <a:rPr lang="en-US" sz="1600" b="1" dirty="0" smtClean="0">
                      <a:solidFill>
                        <a:srgbClr val="0033CC"/>
                      </a:solidFill>
                      <a:latin typeface="Tahoma" panose="020B0604030504040204" pitchFamily="34" charset="0"/>
                      <a:ea typeface="Tahoma" panose="020B0604030504040204" pitchFamily="34" charset="0"/>
                      <a:cs typeface="Tahoma" panose="020B0604030504040204" pitchFamily="34" charset="0"/>
                      <a:sym typeface="Wingdings 3" panose="05040102010807070707" pitchFamily="18" charset="2"/>
                    </a:rPr>
                    <a:t>  </a:t>
                  </a:r>
                  <a:r>
                    <a:rPr lang="uk-UA" sz="1600" b="1" i="1" dirty="0" smtClean="0">
                      <a:solidFill>
                        <a:srgbClr val="0033CC"/>
                      </a:solidFill>
                      <a:latin typeface="Tahoma" panose="020B0604030504040204" pitchFamily="34" charset="0"/>
                      <a:ea typeface="Tahoma" panose="020B0604030504040204" pitchFamily="34" charset="0"/>
                      <a:cs typeface="Tahoma" panose="020B0604030504040204" pitchFamily="34" charset="0"/>
                    </a:rPr>
                    <a:t>документ</a:t>
                  </a:r>
                  <a:r>
                    <a:rPr lang="uk-UA" sz="1600" i="1" dirty="0" smtClean="0">
                      <a:solidFill>
                        <a:srgbClr val="0033CC"/>
                      </a:solidFill>
                      <a:latin typeface="Tahoma" panose="020B0604030504040204" pitchFamily="34" charset="0"/>
                      <a:ea typeface="Tahoma" panose="020B0604030504040204" pitchFamily="34" charset="0"/>
                      <a:cs typeface="Tahoma" panose="020B0604030504040204" pitchFamily="34" charset="0"/>
                    </a:rPr>
                    <a:t> </a:t>
                  </a:r>
                  <a:r>
                    <a:rPr lang="uk-UA" sz="1600" b="1" i="1" dirty="0">
                      <a:solidFill>
                        <a:srgbClr val="0033CC"/>
                      </a:solidFill>
                      <a:latin typeface="Tahoma" panose="020B0604030504040204" pitchFamily="34" charset="0"/>
                      <a:ea typeface="Tahoma" panose="020B0604030504040204" pitchFamily="34" charset="0"/>
                      <a:cs typeface="Tahoma" panose="020B0604030504040204" pitchFamily="34" charset="0"/>
                    </a:rPr>
                    <a:t>про повну </a:t>
                  </a:r>
                  <a:r>
                    <a:rPr lang="uk-UA" sz="1600" b="1" i="1" dirty="0" smtClean="0">
                      <a:solidFill>
                        <a:srgbClr val="0033CC"/>
                      </a:solidFill>
                      <a:latin typeface="Tahoma" panose="020B0604030504040204" pitchFamily="34" charset="0"/>
                      <a:ea typeface="Tahoma" panose="020B0604030504040204" pitchFamily="34" charset="0"/>
                      <a:cs typeface="Tahoma" panose="020B0604030504040204" pitchFamily="34" charset="0"/>
                    </a:rPr>
                    <a:t>загальну </a:t>
                  </a:r>
                  <a:r>
                    <a:rPr lang="uk-UA" sz="1600" b="1" i="1" dirty="0">
                      <a:solidFill>
                        <a:srgbClr val="0033CC"/>
                      </a:solidFill>
                      <a:latin typeface="Tahoma" panose="020B0604030504040204" pitchFamily="34" charset="0"/>
                      <a:ea typeface="Tahoma" panose="020B0604030504040204" pitchFamily="34" charset="0"/>
                      <a:cs typeface="Tahoma" panose="020B0604030504040204" pitchFamily="34" charset="0"/>
                    </a:rPr>
                    <a:t>середню </a:t>
                  </a:r>
                  <a:r>
                    <a:rPr lang="uk-UA" sz="1600" b="1" i="1" dirty="0" smtClean="0">
                      <a:solidFill>
                        <a:srgbClr val="0033CC"/>
                      </a:solidFill>
                      <a:latin typeface="Tahoma" panose="020B0604030504040204" pitchFamily="34" charset="0"/>
                      <a:ea typeface="Tahoma" panose="020B0604030504040204" pitchFamily="34" charset="0"/>
                      <a:cs typeface="Tahoma" panose="020B0604030504040204" pitchFamily="34" charset="0"/>
                    </a:rPr>
                    <a:t>освіту</a:t>
                  </a:r>
                  <a:r>
                    <a:rPr lang="uk-UA" sz="1600" b="1" i="1" dirty="0">
                      <a:solidFill>
                        <a:srgbClr val="0033CC"/>
                      </a:solidFill>
                      <a:latin typeface="Tahoma" panose="020B0604030504040204" pitchFamily="34" charset="0"/>
                      <a:ea typeface="Tahoma" panose="020B0604030504040204" pitchFamily="34" charset="0"/>
                      <a:cs typeface="Tahoma" panose="020B0604030504040204" pitchFamily="34" charset="0"/>
                    </a:rPr>
                    <a:t> </a:t>
                  </a:r>
                  <a:r>
                    <a:rPr lang="uk-UA" sz="1600" dirty="0" smtClean="0">
                      <a:solidFill>
                        <a:srgbClr val="0D0D0D"/>
                      </a:solidFill>
                      <a:latin typeface="Tahoma" panose="020B0604030504040204" pitchFamily="34" charset="0"/>
                      <a:ea typeface="Tahoma" panose="020B0604030504040204" pitchFamily="34" charset="0"/>
                      <a:cs typeface="Tahoma" panose="020B0604030504040204" pitchFamily="34" charset="0"/>
                    </a:rPr>
                    <a:t>– </a:t>
                  </a:r>
                  <a:br>
                    <a:rPr lang="uk-UA" sz="1600" dirty="0" smtClean="0">
                      <a:solidFill>
                        <a:srgbClr val="0D0D0D"/>
                      </a:solidFill>
                      <a:latin typeface="Tahoma" panose="020B0604030504040204" pitchFamily="34" charset="0"/>
                      <a:ea typeface="Tahoma" panose="020B0604030504040204" pitchFamily="34" charset="0"/>
                      <a:cs typeface="Tahoma" panose="020B0604030504040204" pitchFamily="34" charset="0"/>
                    </a:rPr>
                  </a:br>
                  <a:r>
                    <a:rPr lang="uk-UA" sz="1600" dirty="0" smtClean="0">
                      <a:solidFill>
                        <a:srgbClr val="0D0D0D"/>
                      </a:solidFill>
                      <a:latin typeface="Tahoma" panose="020B0604030504040204" pitchFamily="34" charset="0"/>
                      <a:ea typeface="Tahoma" panose="020B0604030504040204" pitchFamily="34" charset="0"/>
                      <a:cs typeface="Tahoma" panose="020B0604030504040204" pitchFamily="34" charset="0"/>
                    </a:rPr>
                    <a:t>      </a:t>
                  </a:r>
                  <a:r>
                    <a:rPr lang="uk-UA" sz="1600" i="1" u="sng" dirty="0" smtClean="0">
                      <a:solidFill>
                        <a:srgbClr val="0033CC"/>
                      </a:solidFill>
                      <a:latin typeface="Tahoma" panose="020B0604030504040204" pitchFamily="34" charset="0"/>
                      <a:ea typeface="Tahoma" panose="020B0604030504040204" pitchFamily="34" charset="0"/>
                      <a:cs typeface="Tahoma" panose="020B0604030504040204" pitchFamily="34" charset="0"/>
                    </a:rPr>
                    <a:t>для </a:t>
                  </a:r>
                  <a:r>
                    <a:rPr lang="uk-UA" sz="1600" i="1" u="sng" dirty="0">
                      <a:solidFill>
                        <a:srgbClr val="0033CC"/>
                      </a:solidFill>
                      <a:latin typeface="Tahoma" panose="020B0604030504040204" pitchFamily="34" charset="0"/>
                      <a:ea typeface="Tahoma" panose="020B0604030504040204" pitchFamily="34" charset="0"/>
                      <a:cs typeface="Tahoma" panose="020B0604030504040204" pitchFamily="34" charset="0"/>
                    </a:rPr>
                    <a:t>випускників минулих </a:t>
                  </a:r>
                  <a:r>
                    <a:rPr lang="uk-UA" sz="1600" i="1" u="sng" dirty="0" smtClean="0">
                      <a:solidFill>
                        <a:srgbClr val="0033CC"/>
                      </a:solidFill>
                      <a:latin typeface="Tahoma" panose="020B0604030504040204" pitchFamily="34" charset="0"/>
                      <a:ea typeface="Tahoma" panose="020B0604030504040204" pitchFamily="34" charset="0"/>
                      <a:cs typeface="Tahoma" panose="020B0604030504040204" pitchFamily="34" charset="0"/>
                    </a:rPr>
                    <a:t>років</a:t>
                  </a:r>
                  <a:r>
                    <a:rPr lang="uk-UA" sz="1600" i="1" dirty="0">
                      <a:solidFill>
                        <a:srgbClr val="0033CC"/>
                      </a:solidFill>
                      <a:latin typeface="Tahoma" panose="020B0604030504040204" pitchFamily="34" charset="0"/>
                      <a:ea typeface="Tahoma" panose="020B0604030504040204" pitchFamily="34" charset="0"/>
                      <a:cs typeface="Tahoma" panose="020B0604030504040204" pitchFamily="34" charset="0"/>
                    </a:rPr>
                    <a:t>.</a:t>
                  </a:r>
                  <a:endParaRPr lang="uk-UA" sz="1600" dirty="0">
                    <a:solidFill>
                      <a:srgbClr val="0033CC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endParaRPr>
                </a:p>
              </p:txBody>
            </p:sp>
            <p:pic>
              <p:nvPicPr>
                <p:cNvPr id="7" name="Рисунок 6"/>
                <p:cNvPicPr>
                  <a:picLocks noChangeAspect="1"/>
                </p:cNvPicPr>
                <p:nvPr/>
              </p:nvPicPr>
              <p:blipFill>
                <a:blip r:embed="rId7" cstate="print"/>
                <a:stretch>
                  <a:fillRect/>
                </a:stretch>
              </p:blipFill>
              <p:spPr>
                <a:xfrm>
                  <a:off x="7549081" y="4218161"/>
                  <a:ext cx="936279" cy="616083"/>
                </a:xfrm>
                <a:prstGeom prst="rect">
                  <a:avLst/>
                </a:prstGeom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</p:spPr>
            </p:pic>
            <p:pic>
              <p:nvPicPr>
                <p:cNvPr id="9" name="Рисунок 8"/>
                <p:cNvPicPr>
                  <a:picLocks noChangeAspect="1"/>
                </p:cNvPicPr>
                <p:nvPr/>
              </p:nvPicPr>
              <p:blipFill>
                <a:blip r:embed="rId8" cstate="print"/>
                <a:stretch>
                  <a:fillRect/>
                </a:stretch>
              </p:blipFill>
              <p:spPr>
                <a:xfrm>
                  <a:off x="7620000" y="3124200"/>
                  <a:ext cx="838200" cy="762000"/>
                </a:xfrm>
                <a:prstGeom prst="rect">
                  <a:avLst/>
                </a:prstGeom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</p:spPr>
            </p:pic>
          </p:grpSp>
        </p:grpSp>
      </p:grpSp>
      <p:sp>
        <p:nvSpPr>
          <p:cNvPr id="21" name="Заголовок 1"/>
          <p:cNvSpPr>
            <a:spLocks noGrp="1"/>
          </p:cNvSpPr>
          <p:nvPr>
            <p:ph type="title"/>
          </p:nvPr>
        </p:nvSpPr>
        <p:spPr>
          <a:xfrm>
            <a:off x="1752600" y="152400"/>
            <a:ext cx="5562600" cy="533400"/>
          </a:xfrm>
        </p:spPr>
        <p:txBody>
          <a:bodyPr>
            <a:normAutofit/>
          </a:bodyPr>
          <a:lstStyle/>
          <a:p>
            <a:r>
              <a:rPr lang="uk-UA" sz="2400" b="1" dirty="0">
                <a:solidFill>
                  <a:srgbClr val="000099"/>
                </a:solidFill>
                <a:latin typeface="Bookman Old Style" pitchFamily="18" charset="0"/>
              </a:rPr>
              <a:t>Реєстрація </a:t>
            </a:r>
            <a:r>
              <a:rPr lang="uk-UA" sz="2400" b="1" dirty="0" smtClean="0">
                <a:solidFill>
                  <a:srgbClr val="000099"/>
                </a:solidFill>
                <a:latin typeface="Bookman Old Style" pitchFamily="18" charset="0"/>
              </a:rPr>
              <a:t>для участі в </a:t>
            </a:r>
            <a:r>
              <a:rPr lang="uk-UA" sz="2400" b="1" dirty="0">
                <a:solidFill>
                  <a:srgbClr val="000099"/>
                </a:solidFill>
                <a:latin typeface="Bookman Old Style" pitchFamily="18" charset="0"/>
              </a:rPr>
              <a:t>НМТ</a:t>
            </a:r>
            <a:endParaRPr lang="ru-RU" sz="2400" b="1" dirty="0">
              <a:solidFill>
                <a:srgbClr val="000099"/>
              </a:solidFill>
              <a:latin typeface="Bookman Old Styl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2982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23000"/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" y="2057400"/>
            <a:ext cx="5142523" cy="268605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13" name="Скругленный прямоугольник 12"/>
          <p:cNvSpPr/>
          <p:nvPr/>
        </p:nvSpPr>
        <p:spPr>
          <a:xfrm>
            <a:off x="685800" y="76200"/>
            <a:ext cx="7772400" cy="1600200"/>
          </a:xfrm>
          <a:prstGeom prst="roundRect">
            <a:avLst>
              <a:gd name="adj" fmla="val 35918"/>
            </a:avLst>
          </a:prstGeom>
          <a:solidFill>
            <a:schemeClr val="bg1">
              <a:alpha val="72000"/>
            </a:schemeClr>
          </a:solidFill>
          <a:ln>
            <a:solidFill>
              <a:schemeClr val="bg1">
                <a:lumMod val="9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3000" y="76200"/>
            <a:ext cx="7010400" cy="533400"/>
          </a:xfrm>
        </p:spPr>
        <p:txBody>
          <a:bodyPr>
            <a:noAutofit/>
          </a:bodyPr>
          <a:lstStyle/>
          <a:p>
            <a:r>
              <a:rPr lang="uk-UA" sz="2000" dirty="0">
                <a:solidFill>
                  <a:srgbClr val="000099"/>
                </a:solidFill>
                <a:latin typeface="Bookman Old Style" pitchFamily="18" charset="0"/>
              </a:rPr>
              <a:t>Реєстрація </a:t>
            </a:r>
            <a:r>
              <a:rPr lang="uk-UA" sz="2000" dirty="0" smtClean="0">
                <a:solidFill>
                  <a:srgbClr val="000099"/>
                </a:solidFill>
                <a:latin typeface="Bookman Old Style" pitchFamily="18" charset="0"/>
              </a:rPr>
              <a:t>для участі в НМТ буде здійснюватися </a:t>
            </a:r>
            <a:endParaRPr lang="ru-RU" sz="2000" dirty="0">
              <a:solidFill>
                <a:srgbClr val="000099"/>
              </a:solidFill>
              <a:latin typeface="Bookman Old Style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685800" y="609600"/>
            <a:ext cx="7696200" cy="10064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0000"/>
              </a:lnSpc>
            </a:pPr>
            <a:r>
              <a:rPr lang="ru-RU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 </a:t>
            </a:r>
            <a:r>
              <a:rPr lang="uk-UA" b="1" dirty="0" smtClean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06.03</a:t>
            </a:r>
            <a:r>
              <a:rPr lang="uk-UA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</a:t>
            </a:r>
            <a:r>
              <a:rPr lang="uk-UA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до</a:t>
            </a:r>
            <a:r>
              <a:rPr lang="uk-UA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</a:t>
            </a:r>
            <a:r>
              <a:rPr lang="uk-UA" b="1" dirty="0" smtClean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03.04</a:t>
            </a:r>
            <a:r>
              <a:rPr lang="uk-UA" b="1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.2025</a:t>
            </a:r>
            <a:r>
              <a:rPr lang="uk-UA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uk-UA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за допомогою </a:t>
            </a:r>
            <a:r>
              <a:rPr lang="uk-UA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спеціального сервісу</a:t>
            </a:r>
            <a:r>
              <a:rPr lang="uk-UA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br>
              <a:rPr lang="uk-UA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uk-UA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</a:t>
            </a:r>
            <a:r>
              <a:rPr lang="en-US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uk-UA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вебсайті</a:t>
            </a:r>
            <a:r>
              <a:rPr lang="en-US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uk-UA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Українського центру оцінювання якості освіти </a:t>
            </a:r>
            <a:r>
              <a:rPr lang="uk-UA" b="1" dirty="0" smtClean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https://testportal.gov.ua</a:t>
            </a:r>
          </a:p>
        </p:txBody>
      </p:sp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55909">
            <a:off x="2755082" y="4585490"/>
            <a:ext cx="611514" cy="7226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5"/>
          <a:srcRect t="17221"/>
          <a:stretch/>
        </p:blipFill>
        <p:spPr>
          <a:xfrm>
            <a:off x="4343400" y="4325403"/>
            <a:ext cx="4691204" cy="2456397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9" name="TextBox 8"/>
          <p:cNvSpPr txBox="1"/>
          <p:nvPr/>
        </p:nvSpPr>
        <p:spPr>
          <a:xfrm>
            <a:off x="1260695" y="3725501"/>
            <a:ext cx="32592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b="1" dirty="0" smtClean="0">
                <a:solidFill>
                  <a:srgbClr val="FF0000"/>
                </a:solidFill>
                <a:sym typeface="Wingdings 2" panose="05020102010507070707" pitchFamily="18" charset="2"/>
              </a:rPr>
              <a:t></a:t>
            </a:r>
            <a:endParaRPr lang="uk-UA" sz="2000" b="1" dirty="0">
              <a:solidFill>
                <a:srgbClr val="FF000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34200" y="2209800"/>
            <a:ext cx="1524000" cy="15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4202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" y="1905000"/>
            <a:ext cx="5410200" cy="464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5" name="Округлений прямокутник 4"/>
          <p:cNvSpPr/>
          <p:nvPr/>
        </p:nvSpPr>
        <p:spPr>
          <a:xfrm>
            <a:off x="529627" y="685800"/>
            <a:ext cx="8077200" cy="914400"/>
          </a:xfrm>
          <a:prstGeom prst="roundRect">
            <a:avLst>
              <a:gd name="adj" fmla="val 50000"/>
            </a:avLst>
          </a:prstGeom>
          <a:solidFill>
            <a:schemeClr val="bg1">
              <a:alpha val="80000"/>
            </a:schemeClr>
          </a:solidFill>
          <a:ln>
            <a:solidFill>
              <a:schemeClr val="bg1">
                <a:lumMod val="65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90800" y="76200"/>
            <a:ext cx="3733800" cy="533400"/>
          </a:xfrm>
        </p:spPr>
        <p:txBody>
          <a:bodyPr>
            <a:normAutofit/>
          </a:bodyPr>
          <a:lstStyle/>
          <a:p>
            <a:r>
              <a:rPr lang="uk-UA" sz="2800" b="1" dirty="0" smtClean="0">
                <a:solidFill>
                  <a:srgbClr val="000099"/>
                </a:solidFill>
                <a:latin typeface="Bookman Old Style" pitchFamily="18" charset="0"/>
              </a:rPr>
              <a:t>Етапи реєстрації</a:t>
            </a:r>
            <a:endParaRPr lang="ru-RU" sz="2800" b="1" dirty="0">
              <a:solidFill>
                <a:srgbClr val="000099"/>
              </a:solidFill>
              <a:latin typeface="Bookman Old Style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500611" y="819834"/>
            <a:ext cx="7010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До сервісу на сайті УЦОЯО (https</a:t>
            </a:r>
            <a:r>
              <a:rPr lang="uk-UA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://testportal.gov.ua</a:t>
            </a:r>
            <a:r>
              <a:rPr lang="uk-UA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 внести персональні дані для </a:t>
            </a:r>
            <a:r>
              <a:rPr lang="uk-UA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створення кабінету</a:t>
            </a:r>
            <a:endParaRPr lang="uk-UA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6" name="Picture 4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8696552">
            <a:off x="3983355" y="6054591"/>
            <a:ext cx="633046" cy="7481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53200" y="1828800"/>
            <a:ext cx="1906859" cy="22994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2058" name="Picture 10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781800" y="5029200"/>
            <a:ext cx="2149870" cy="1533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172200" y="4343400"/>
            <a:ext cx="1752600" cy="12399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1" name="Рисунок 10"/>
          <p:cNvPicPr>
            <a:picLocks noChangeAspect="1" noChangeArrowheads="1"/>
          </p:cNvPicPr>
          <p:nvPr/>
        </p:nvPicPr>
        <p:blipFill>
          <a:blip r:embed="rId7" cstate="print"/>
          <a:srcRect l="9901" t="5569" r="8204" b="8196"/>
          <a:stretch>
            <a:fillRect/>
          </a:stretch>
        </p:blipFill>
        <p:spPr bwMode="auto">
          <a:xfrm>
            <a:off x="623932" y="740122"/>
            <a:ext cx="779352" cy="807619"/>
          </a:xfrm>
          <a:custGeom>
            <a:avLst/>
            <a:gdLst>
              <a:gd name="connsiteX0" fmla="*/ 873659 w 1747318"/>
              <a:gd name="connsiteY0" fmla="*/ 0 h 1810694"/>
              <a:gd name="connsiteX1" fmla="*/ 1747318 w 1747318"/>
              <a:gd name="connsiteY1" fmla="*/ 905347 h 1810694"/>
              <a:gd name="connsiteX2" fmla="*/ 873659 w 1747318"/>
              <a:gd name="connsiteY2" fmla="*/ 1810694 h 1810694"/>
              <a:gd name="connsiteX3" fmla="*/ 0 w 1747318"/>
              <a:gd name="connsiteY3" fmla="*/ 905347 h 1810694"/>
              <a:gd name="connsiteX4" fmla="*/ 873659 w 1747318"/>
              <a:gd name="connsiteY4" fmla="*/ 0 h 18106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47318" h="1810694">
                <a:moveTo>
                  <a:pt x="873659" y="0"/>
                </a:moveTo>
                <a:cubicBezTo>
                  <a:pt x="1356168" y="0"/>
                  <a:pt x="1747318" y="405338"/>
                  <a:pt x="1747318" y="905347"/>
                </a:cubicBezTo>
                <a:cubicBezTo>
                  <a:pt x="1747318" y="1405356"/>
                  <a:pt x="1356168" y="1810694"/>
                  <a:pt x="873659" y="1810694"/>
                </a:cubicBezTo>
                <a:cubicBezTo>
                  <a:pt x="391150" y="1810694"/>
                  <a:pt x="0" y="1405356"/>
                  <a:pt x="0" y="905347"/>
                </a:cubicBezTo>
                <a:cubicBezTo>
                  <a:pt x="0" y="405338"/>
                  <a:pt x="391150" y="0"/>
                  <a:pt x="873659" y="0"/>
                </a:cubicBezTo>
                <a:close/>
              </a:path>
            </a:pathLst>
          </a:cu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641702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Групувати 7"/>
          <p:cNvGrpSpPr/>
          <p:nvPr/>
        </p:nvGrpSpPr>
        <p:grpSpPr>
          <a:xfrm>
            <a:off x="5684067" y="609600"/>
            <a:ext cx="3352800" cy="1143000"/>
            <a:chOff x="5684067" y="609600"/>
            <a:chExt cx="3352800" cy="1143000"/>
          </a:xfrm>
        </p:grpSpPr>
        <p:sp>
          <p:nvSpPr>
            <p:cNvPr id="4" name="Округлений прямокутник 3"/>
            <p:cNvSpPr/>
            <p:nvPr/>
          </p:nvSpPr>
          <p:spPr>
            <a:xfrm>
              <a:off x="5715000" y="609600"/>
              <a:ext cx="3276600" cy="1143000"/>
            </a:xfrm>
            <a:prstGeom prst="roundRect">
              <a:avLst/>
            </a:prstGeom>
            <a:solidFill>
              <a:schemeClr val="bg1">
                <a:alpha val="89000"/>
              </a:schemeClr>
            </a:solidFill>
            <a:ln>
              <a:solidFill>
                <a:schemeClr val="bg1">
                  <a:lumMod val="50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sp>
          <p:nvSpPr>
            <p:cNvPr id="25" name="Прямоугольник 24"/>
            <p:cNvSpPr/>
            <p:nvPr/>
          </p:nvSpPr>
          <p:spPr>
            <a:xfrm>
              <a:off x="5684067" y="731068"/>
              <a:ext cx="3352800" cy="95410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uk-UA" sz="1400" dirty="0" smtClean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Після успішного збереження даних і створення персонального кабінету Користувач автоматично </a:t>
              </a:r>
              <a:br>
                <a:rPr lang="uk-UA" sz="1400" dirty="0" smtClean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</a:br>
              <a:r>
                <a:rPr lang="uk-UA" sz="1400" dirty="0" smtClean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авторизується у ньому.</a:t>
              </a:r>
              <a:endParaRPr lang="uk-UA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00545" y="4211782"/>
            <a:ext cx="3814810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>
            <a:lum bright="20000"/>
          </a:blip>
          <a:srcRect/>
          <a:stretch>
            <a:fillRect/>
          </a:stretch>
        </p:blipFill>
        <p:spPr bwMode="auto">
          <a:xfrm>
            <a:off x="90056" y="141863"/>
            <a:ext cx="5458690" cy="39919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4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5946519">
            <a:off x="4275976" y="6094670"/>
            <a:ext cx="673676" cy="796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7" name="Групувати 6"/>
          <p:cNvGrpSpPr/>
          <p:nvPr/>
        </p:nvGrpSpPr>
        <p:grpSpPr>
          <a:xfrm>
            <a:off x="5715000" y="4724400"/>
            <a:ext cx="3271318" cy="1524000"/>
            <a:chOff x="5715000" y="4724400"/>
            <a:chExt cx="3271318" cy="1524000"/>
          </a:xfrm>
        </p:grpSpPr>
        <p:sp>
          <p:nvSpPr>
            <p:cNvPr id="2" name="Округлений прямокутник 1"/>
            <p:cNvSpPr/>
            <p:nvPr/>
          </p:nvSpPr>
          <p:spPr>
            <a:xfrm>
              <a:off x="5715000" y="4724400"/>
              <a:ext cx="3271318" cy="1524000"/>
            </a:xfrm>
            <a:prstGeom prst="roundRect">
              <a:avLst>
                <a:gd name="adj" fmla="val 17261"/>
              </a:avLst>
            </a:prstGeom>
            <a:solidFill>
              <a:schemeClr val="bg1">
                <a:alpha val="92000"/>
              </a:schemeClr>
            </a:solidFill>
            <a:ln>
              <a:solidFill>
                <a:srgbClr val="C00000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sp>
          <p:nvSpPr>
            <p:cNvPr id="13" name="Прямоугольник 12"/>
            <p:cNvSpPr/>
            <p:nvPr/>
          </p:nvSpPr>
          <p:spPr>
            <a:xfrm>
              <a:off x="6100554" y="4764386"/>
              <a:ext cx="2814958" cy="138499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spcAft>
                  <a:spcPts val="600"/>
                </a:spcAft>
              </a:pPr>
              <a:r>
                <a:rPr lang="uk-UA" sz="1500" b="1" dirty="0" smtClean="0">
                  <a:solidFill>
                    <a:srgbClr val="C0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Перевірте </a:t>
              </a:r>
              <a:br>
                <a:rPr lang="uk-UA" sz="1500" b="1" dirty="0" smtClean="0">
                  <a:solidFill>
                    <a:srgbClr val="C0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</a:br>
              <a:r>
                <a:rPr lang="uk-UA" sz="1500" b="1" dirty="0" smtClean="0">
                  <a:solidFill>
                    <a:srgbClr val="C0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внесену інформацію</a:t>
              </a:r>
              <a:r>
                <a:rPr lang="uk-UA" sz="1600" dirty="0" smtClean="0">
                  <a:solidFill>
                    <a:srgbClr val="C0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. </a:t>
              </a:r>
            </a:p>
            <a:p>
              <a:pPr algn="ctr">
                <a:spcAft>
                  <a:spcPts val="600"/>
                </a:spcAft>
              </a:pPr>
              <a:r>
                <a:rPr lang="uk-UA" sz="1600" dirty="0" smtClean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У разі потреби </a:t>
              </a:r>
              <a:br>
                <a:rPr lang="uk-UA" sz="1600" dirty="0" smtClean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</a:br>
              <a:r>
                <a:rPr lang="uk-UA" sz="1600" dirty="0" smtClean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внесення зміни – натиснути «</a:t>
              </a:r>
              <a:r>
                <a:rPr lang="uk-UA" sz="1600" b="1" dirty="0" smtClean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Редагувати дані</a:t>
              </a:r>
              <a:r>
                <a:rPr lang="uk-UA" sz="1600" dirty="0" smtClean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».</a:t>
              </a:r>
              <a:endParaRPr lang="uk-UA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pic>
          <p:nvPicPr>
            <p:cNvPr id="16" name="Рисунок 15"/>
            <p:cNvPicPr>
              <a:picLocks noChangeAspect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220" b="98242" l="9934" r="94040">
                          <a14:foregroundMark x1="44371" y1="87912" x2="44371" y2="87912"/>
                          <a14:foregroundMark x1="78808" y1="90989" x2="78808" y2="90989"/>
                          <a14:foregroundMark x1="77483" y1="88132" x2="77483" y2="88132"/>
                          <a14:foregroundMark x1="74172" y1="85495" x2="74172" y2="85495"/>
                          <a14:foregroundMark x1="69536" y1="83736" x2="69536" y2="83736"/>
                          <a14:foregroundMark x1="75497" y1="93187" x2="75497" y2="93187"/>
                          <a14:foregroundMark x1="73510" y1="94286" x2="73510" y2="94286"/>
                          <a14:foregroundMark x1="68874" y1="96484" x2="68874" y2="96484"/>
                          <a14:foregroundMark x1="87417" y1="18901" x2="87417" y2="18901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5876453" y="4924331"/>
              <a:ext cx="228599" cy="871537"/>
            </a:xfrm>
            <a:prstGeom prst="rect">
              <a:avLst/>
            </a:prstGeom>
          </p:spPr>
        </p:pic>
      </p:grpSp>
      <p:sp>
        <p:nvSpPr>
          <p:cNvPr id="15" name="Округлений прямокутник 14"/>
          <p:cNvSpPr/>
          <p:nvPr/>
        </p:nvSpPr>
        <p:spPr>
          <a:xfrm>
            <a:off x="914400" y="6047715"/>
            <a:ext cx="2435382" cy="144856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grpSp>
        <p:nvGrpSpPr>
          <p:cNvPr id="17" name="Google Shape;1271;p73"/>
          <p:cNvGrpSpPr/>
          <p:nvPr/>
        </p:nvGrpSpPr>
        <p:grpSpPr>
          <a:xfrm rot="10800000">
            <a:off x="3733800" y="5943600"/>
            <a:ext cx="1896878" cy="174738"/>
            <a:chOff x="4920150" y="1977875"/>
            <a:chExt cx="68525" cy="33800"/>
          </a:xfrm>
          <a:solidFill>
            <a:srgbClr val="C00000"/>
          </a:solidFill>
        </p:grpSpPr>
        <p:sp>
          <p:nvSpPr>
            <p:cNvPr id="18" name="Google Shape;1272;p73"/>
            <p:cNvSpPr/>
            <p:nvPr/>
          </p:nvSpPr>
          <p:spPr>
            <a:xfrm>
              <a:off x="4949175" y="1977875"/>
              <a:ext cx="39500" cy="33800"/>
            </a:xfrm>
            <a:custGeom>
              <a:avLst/>
              <a:gdLst/>
              <a:ahLst/>
              <a:cxnLst/>
              <a:rect l="l" t="t" r="r" b="b"/>
              <a:pathLst>
                <a:path w="1580" h="1352" extrusionOk="0">
                  <a:moveTo>
                    <a:pt x="891" y="1"/>
                  </a:moveTo>
                  <a:cubicBezTo>
                    <a:pt x="859" y="1"/>
                    <a:pt x="828" y="12"/>
                    <a:pt x="801" y="32"/>
                  </a:cubicBezTo>
                  <a:cubicBezTo>
                    <a:pt x="743" y="89"/>
                    <a:pt x="743" y="176"/>
                    <a:pt x="801" y="226"/>
                  </a:cubicBezTo>
                  <a:lnTo>
                    <a:pt x="1039" y="472"/>
                  </a:lnTo>
                  <a:cubicBezTo>
                    <a:pt x="1068" y="493"/>
                    <a:pt x="1046" y="544"/>
                    <a:pt x="1010" y="544"/>
                  </a:cubicBezTo>
                  <a:lnTo>
                    <a:pt x="152" y="544"/>
                  </a:lnTo>
                  <a:cubicBezTo>
                    <a:pt x="147" y="543"/>
                    <a:pt x="143" y="543"/>
                    <a:pt x="139" y="543"/>
                  </a:cubicBezTo>
                  <a:cubicBezTo>
                    <a:pt x="66" y="543"/>
                    <a:pt x="14" y="598"/>
                    <a:pt x="8" y="666"/>
                  </a:cubicBezTo>
                  <a:cubicBezTo>
                    <a:pt x="0" y="746"/>
                    <a:pt x="65" y="811"/>
                    <a:pt x="145" y="811"/>
                  </a:cubicBezTo>
                  <a:lnTo>
                    <a:pt x="1010" y="811"/>
                  </a:lnTo>
                  <a:cubicBezTo>
                    <a:pt x="1046" y="811"/>
                    <a:pt x="1068" y="854"/>
                    <a:pt x="1039" y="883"/>
                  </a:cubicBezTo>
                  <a:lnTo>
                    <a:pt x="808" y="1113"/>
                  </a:lnTo>
                  <a:cubicBezTo>
                    <a:pt x="758" y="1164"/>
                    <a:pt x="751" y="1251"/>
                    <a:pt x="794" y="1308"/>
                  </a:cubicBezTo>
                  <a:cubicBezTo>
                    <a:pt x="823" y="1337"/>
                    <a:pt x="859" y="1351"/>
                    <a:pt x="895" y="1351"/>
                  </a:cubicBezTo>
                  <a:cubicBezTo>
                    <a:pt x="931" y="1351"/>
                    <a:pt x="967" y="1337"/>
                    <a:pt x="996" y="1308"/>
                  </a:cubicBezTo>
                  <a:lnTo>
                    <a:pt x="1522" y="774"/>
                  </a:lnTo>
                  <a:cubicBezTo>
                    <a:pt x="1580" y="717"/>
                    <a:pt x="1573" y="630"/>
                    <a:pt x="1522" y="573"/>
                  </a:cubicBezTo>
                  <a:lnTo>
                    <a:pt x="996" y="46"/>
                  </a:lnTo>
                  <a:cubicBezTo>
                    <a:pt x="965" y="15"/>
                    <a:pt x="928" y="1"/>
                    <a:pt x="89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맑은 고딕"/>
                <a:cs typeface="+mn-cs"/>
              </a:endParaRPr>
            </a:p>
          </p:txBody>
        </p:sp>
        <p:sp>
          <p:nvSpPr>
            <p:cNvPr id="19" name="Google Shape;1273;p73"/>
            <p:cNvSpPr/>
            <p:nvPr/>
          </p:nvSpPr>
          <p:spPr>
            <a:xfrm>
              <a:off x="4931875" y="1991450"/>
              <a:ext cx="12825" cy="6700"/>
            </a:xfrm>
            <a:custGeom>
              <a:avLst/>
              <a:gdLst/>
              <a:ahLst/>
              <a:cxnLst/>
              <a:rect l="l" t="t" r="r" b="b"/>
              <a:pathLst>
                <a:path w="513" h="268" extrusionOk="0">
                  <a:moveTo>
                    <a:pt x="180" y="1"/>
                  </a:moveTo>
                  <a:cubicBezTo>
                    <a:pt x="0" y="1"/>
                    <a:pt x="0" y="268"/>
                    <a:pt x="180" y="268"/>
                  </a:cubicBezTo>
                  <a:lnTo>
                    <a:pt x="332" y="268"/>
                  </a:lnTo>
                  <a:cubicBezTo>
                    <a:pt x="512" y="268"/>
                    <a:pt x="512" y="1"/>
                    <a:pt x="33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맑은 고딕"/>
                <a:cs typeface="+mn-cs"/>
              </a:endParaRPr>
            </a:p>
          </p:txBody>
        </p:sp>
        <p:sp>
          <p:nvSpPr>
            <p:cNvPr id="20" name="Google Shape;1274;p73"/>
            <p:cNvSpPr/>
            <p:nvPr/>
          </p:nvSpPr>
          <p:spPr>
            <a:xfrm>
              <a:off x="4920150" y="1991450"/>
              <a:ext cx="9225" cy="6700"/>
            </a:xfrm>
            <a:custGeom>
              <a:avLst/>
              <a:gdLst/>
              <a:ahLst/>
              <a:cxnLst/>
              <a:rect l="l" t="t" r="r" b="b"/>
              <a:pathLst>
                <a:path w="369" h="268" extrusionOk="0">
                  <a:moveTo>
                    <a:pt x="181" y="1"/>
                  </a:moveTo>
                  <a:cubicBezTo>
                    <a:pt x="0" y="1"/>
                    <a:pt x="0" y="268"/>
                    <a:pt x="181" y="268"/>
                  </a:cubicBezTo>
                  <a:lnTo>
                    <a:pt x="195" y="268"/>
                  </a:lnTo>
                  <a:cubicBezTo>
                    <a:pt x="368" y="268"/>
                    <a:pt x="368" y="1"/>
                    <a:pt x="19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맑은 고딕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13143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1752600"/>
            <a:ext cx="5616166" cy="480567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17" name="Округлений прямокутник 16"/>
          <p:cNvSpPr/>
          <p:nvPr/>
        </p:nvSpPr>
        <p:spPr>
          <a:xfrm>
            <a:off x="152400" y="181069"/>
            <a:ext cx="8839200" cy="1038131"/>
          </a:xfrm>
          <a:prstGeom prst="roundRect">
            <a:avLst>
              <a:gd name="adj" fmla="val 50000"/>
            </a:avLst>
          </a:prstGeom>
          <a:solidFill>
            <a:schemeClr val="bg1">
              <a:alpha val="84000"/>
            </a:schemeClr>
          </a:solidFill>
          <a:ln>
            <a:solidFill>
              <a:schemeClr val="bg1">
                <a:lumMod val="65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4" name="Прямоугольник 3"/>
          <p:cNvSpPr/>
          <p:nvPr/>
        </p:nvSpPr>
        <p:spPr>
          <a:xfrm>
            <a:off x="1152053" y="250479"/>
            <a:ext cx="777239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Унести контактну інформацію</a:t>
            </a:r>
            <a:r>
              <a:rPr lang="uk-UA" sz="16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вибрати категорію </a:t>
            </a:r>
            <a:r>
              <a:rPr lang="uk-UA" sz="1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випускника СЗСО, </a:t>
            </a:r>
            <a:br>
              <a:rPr lang="uk-UA" sz="1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uk-UA" sz="16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назву навчального предмета на вибір</a:t>
            </a:r>
            <a:r>
              <a:rPr lang="uk-UA" sz="1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та </a:t>
            </a:r>
            <a:r>
              <a:rPr lang="uk-UA" sz="16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населений пункт в Україні або за кордоном</a:t>
            </a:r>
            <a:r>
              <a:rPr lang="uk-UA" sz="1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де особа перебуватиме в дні проведення НМТ</a:t>
            </a:r>
            <a:endParaRPr lang="uk-UA" sz="16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23709" y="3983182"/>
            <a:ext cx="2895600" cy="25700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grpSp>
        <p:nvGrpSpPr>
          <p:cNvPr id="9" name="Google Shape;1271;p73"/>
          <p:cNvGrpSpPr/>
          <p:nvPr/>
        </p:nvGrpSpPr>
        <p:grpSpPr>
          <a:xfrm rot="19991425">
            <a:off x="2969059" y="2841178"/>
            <a:ext cx="1628751" cy="138737"/>
            <a:chOff x="4920150" y="1977875"/>
            <a:chExt cx="68525" cy="33800"/>
          </a:xfrm>
          <a:solidFill>
            <a:srgbClr val="FF0000"/>
          </a:solidFill>
        </p:grpSpPr>
        <p:sp>
          <p:nvSpPr>
            <p:cNvPr id="10" name="Google Shape;1272;p73"/>
            <p:cNvSpPr/>
            <p:nvPr/>
          </p:nvSpPr>
          <p:spPr>
            <a:xfrm>
              <a:off x="4949175" y="1977875"/>
              <a:ext cx="39500" cy="33800"/>
            </a:xfrm>
            <a:custGeom>
              <a:avLst/>
              <a:gdLst/>
              <a:ahLst/>
              <a:cxnLst/>
              <a:rect l="l" t="t" r="r" b="b"/>
              <a:pathLst>
                <a:path w="1580" h="1352" extrusionOk="0">
                  <a:moveTo>
                    <a:pt x="891" y="1"/>
                  </a:moveTo>
                  <a:cubicBezTo>
                    <a:pt x="859" y="1"/>
                    <a:pt x="828" y="12"/>
                    <a:pt x="801" y="32"/>
                  </a:cubicBezTo>
                  <a:cubicBezTo>
                    <a:pt x="743" y="89"/>
                    <a:pt x="743" y="176"/>
                    <a:pt x="801" y="226"/>
                  </a:cubicBezTo>
                  <a:lnTo>
                    <a:pt x="1039" y="472"/>
                  </a:lnTo>
                  <a:cubicBezTo>
                    <a:pt x="1068" y="493"/>
                    <a:pt x="1046" y="544"/>
                    <a:pt x="1010" y="544"/>
                  </a:cubicBezTo>
                  <a:lnTo>
                    <a:pt x="152" y="544"/>
                  </a:lnTo>
                  <a:cubicBezTo>
                    <a:pt x="147" y="543"/>
                    <a:pt x="143" y="543"/>
                    <a:pt x="139" y="543"/>
                  </a:cubicBezTo>
                  <a:cubicBezTo>
                    <a:pt x="66" y="543"/>
                    <a:pt x="14" y="598"/>
                    <a:pt x="8" y="666"/>
                  </a:cubicBezTo>
                  <a:cubicBezTo>
                    <a:pt x="0" y="746"/>
                    <a:pt x="65" y="811"/>
                    <a:pt x="145" y="811"/>
                  </a:cubicBezTo>
                  <a:lnTo>
                    <a:pt x="1010" y="811"/>
                  </a:lnTo>
                  <a:cubicBezTo>
                    <a:pt x="1046" y="811"/>
                    <a:pt x="1068" y="854"/>
                    <a:pt x="1039" y="883"/>
                  </a:cubicBezTo>
                  <a:lnTo>
                    <a:pt x="808" y="1113"/>
                  </a:lnTo>
                  <a:cubicBezTo>
                    <a:pt x="758" y="1164"/>
                    <a:pt x="751" y="1251"/>
                    <a:pt x="794" y="1308"/>
                  </a:cubicBezTo>
                  <a:cubicBezTo>
                    <a:pt x="823" y="1337"/>
                    <a:pt x="859" y="1351"/>
                    <a:pt x="895" y="1351"/>
                  </a:cubicBezTo>
                  <a:cubicBezTo>
                    <a:pt x="931" y="1351"/>
                    <a:pt x="967" y="1337"/>
                    <a:pt x="996" y="1308"/>
                  </a:cubicBezTo>
                  <a:lnTo>
                    <a:pt x="1522" y="774"/>
                  </a:lnTo>
                  <a:cubicBezTo>
                    <a:pt x="1580" y="717"/>
                    <a:pt x="1573" y="630"/>
                    <a:pt x="1522" y="573"/>
                  </a:cubicBezTo>
                  <a:lnTo>
                    <a:pt x="996" y="46"/>
                  </a:lnTo>
                  <a:cubicBezTo>
                    <a:pt x="965" y="15"/>
                    <a:pt x="928" y="1"/>
                    <a:pt x="89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 dirty="0"/>
            </a:p>
          </p:txBody>
        </p:sp>
        <p:sp>
          <p:nvSpPr>
            <p:cNvPr id="11" name="Google Shape;1273;p73"/>
            <p:cNvSpPr/>
            <p:nvPr/>
          </p:nvSpPr>
          <p:spPr>
            <a:xfrm>
              <a:off x="4931875" y="1991450"/>
              <a:ext cx="12825" cy="6700"/>
            </a:xfrm>
            <a:custGeom>
              <a:avLst/>
              <a:gdLst/>
              <a:ahLst/>
              <a:cxnLst/>
              <a:rect l="l" t="t" r="r" b="b"/>
              <a:pathLst>
                <a:path w="513" h="268" extrusionOk="0">
                  <a:moveTo>
                    <a:pt x="180" y="1"/>
                  </a:moveTo>
                  <a:cubicBezTo>
                    <a:pt x="0" y="1"/>
                    <a:pt x="0" y="268"/>
                    <a:pt x="180" y="268"/>
                  </a:cubicBezTo>
                  <a:lnTo>
                    <a:pt x="332" y="268"/>
                  </a:lnTo>
                  <a:cubicBezTo>
                    <a:pt x="512" y="268"/>
                    <a:pt x="512" y="1"/>
                    <a:pt x="33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 dirty="0"/>
            </a:p>
          </p:txBody>
        </p:sp>
        <p:sp>
          <p:nvSpPr>
            <p:cNvPr id="12" name="Google Shape;1274;p73"/>
            <p:cNvSpPr/>
            <p:nvPr/>
          </p:nvSpPr>
          <p:spPr>
            <a:xfrm>
              <a:off x="4920150" y="1991450"/>
              <a:ext cx="9225" cy="6700"/>
            </a:xfrm>
            <a:custGeom>
              <a:avLst/>
              <a:gdLst/>
              <a:ahLst/>
              <a:cxnLst/>
              <a:rect l="l" t="t" r="r" b="b"/>
              <a:pathLst>
                <a:path w="369" h="268" extrusionOk="0">
                  <a:moveTo>
                    <a:pt x="181" y="1"/>
                  </a:moveTo>
                  <a:cubicBezTo>
                    <a:pt x="0" y="1"/>
                    <a:pt x="0" y="268"/>
                    <a:pt x="181" y="268"/>
                  </a:cubicBezTo>
                  <a:lnTo>
                    <a:pt x="195" y="268"/>
                  </a:lnTo>
                  <a:cubicBezTo>
                    <a:pt x="368" y="268"/>
                    <a:pt x="368" y="1"/>
                    <a:pt x="19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 dirty="0"/>
            </a:p>
          </p:txBody>
        </p:sp>
      </p:grpSp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0" y="2133600"/>
            <a:ext cx="2895600" cy="144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5" name="Picture 4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6821339">
            <a:off x="3405058" y="6099289"/>
            <a:ext cx="574835" cy="6793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Рисунок 15"/>
          <p:cNvPicPr>
            <a:picLocks noChangeAspect="1" noChangeArrowheads="1"/>
          </p:cNvPicPr>
          <p:nvPr/>
        </p:nvPicPr>
        <p:blipFill>
          <a:blip r:embed="rId6" cstate="print"/>
          <a:srcRect l="2687" t="4419" r="4762" b="9081"/>
          <a:stretch>
            <a:fillRect/>
          </a:stretch>
        </p:blipFill>
        <p:spPr bwMode="auto">
          <a:xfrm>
            <a:off x="228600" y="304800"/>
            <a:ext cx="832264" cy="838200"/>
          </a:xfrm>
          <a:custGeom>
            <a:avLst/>
            <a:gdLst>
              <a:gd name="connsiteX0" fmla="*/ 740498 w 1480996"/>
              <a:gd name="connsiteY0" fmla="*/ 0 h 1491560"/>
              <a:gd name="connsiteX1" fmla="*/ 1480996 w 1480996"/>
              <a:gd name="connsiteY1" fmla="*/ 745780 h 1491560"/>
              <a:gd name="connsiteX2" fmla="*/ 740498 w 1480996"/>
              <a:gd name="connsiteY2" fmla="*/ 1491560 h 1491560"/>
              <a:gd name="connsiteX3" fmla="*/ 0 w 1480996"/>
              <a:gd name="connsiteY3" fmla="*/ 745780 h 1491560"/>
              <a:gd name="connsiteX4" fmla="*/ 740498 w 1480996"/>
              <a:gd name="connsiteY4" fmla="*/ 0 h 14915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80996" h="1491560">
                <a:moveTo>
                  <a:pt x="740498" y="0"/>
                </a:moveTo>
                <a:cubicBezTo>
                  <a:pt x="1149464" y="0"/>
                  <a:pt x="1480996" y="333897"/>
                  <a:pt x="1480996" y="745780"/>
                </a:cubicBezTo>
                <a:cubicBezTo>
                  <a:pt x="1480996" y="1157663"/>
                  <a:pt x="1149464" y="1491560"/>
                  <a:pt x="740498" y="1491560"/>
                </a:cubicBezTo>
                <a:cubicBezTo>
                  <a:pt x="331532" y="1491560"/>
                  <a:pt x="0" y="1157663"/>
                  <a:pt x="0" y="745780"/>
                </a:cubicBezTo>
                <a:cubicBezTo>
                  <a:pt x="0" y="333897"/>
                  <a:pt x="331532" y="0"/>
                  <a:pt x="740498" y="0"/>
                </a:cubicBezTo>
                <a:close/>
              </a:path>
            </a:pathLst>
          </a:cu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036519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Округлений прямокутник 14"/>
          <p:cNvSpPr/>
          <p:nvPr/>
        </p:nvSpPr>
        <p:spPr>
          <a:xfrm>
            <a:off x="457200" y="172016"/>
            <a:ext cx="8305800" cy="894784"/>
          </a:xfrm>
          <a:prstGeom prst="roundRect">
            <a:avLst>
              <a:gd name="adj" fmla="val 50000"/>
            </a:avLst>
          </a:prstGeom>
          <a:solidFill>
            <a:schemeClr val="bg1">
              <a:alpha val="79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rcRect l="2304" t="2688" r="4472" b="4839"/>
          <a:stretch>
            <a:fillRect/>
          </a:stretch>
        </p:blipFill>
        <p:spPr>
          <a:xfrm>
            <a:off x="586212" y="281412"/>
            <a:ext cx="685799" cy="685799"/>
          </a:xfrm>
          <a:custGeom>
            <a:avLst/>
            <a:gdLst>
              <a:gd name="connsiteX0" fmla="*/ 1638300 w 3276600"/>
              <a:gd name="connsiteY0" fmla="*/ 0 h 3276600"/>
              <a:gd name="connsiteX1" fmla="*/ 3276600 w 3276600"/>
              <a:gd name="connsiteY1" fmla="*/ 1638300 h 3276600"/>
              <a:gd name="connsiteX2" fmla="*/ 1638300 w 3276600"/>
              <a:gd name="connsiteY2" fmla="*/ 3276600 h 3276600"/>
              <a:gd name="connsiteX3" fmla="*/ 0 w 3276600"/>
              <a:gd name="connsiteY3" fmla="*/ 1638300 h 3276600"/>
              <a:gd name="connsiteX4" fmla="*/ 1638300 w 3276600"/>
              <a:gd name="connsiteY4" fmla="*/ 0 h 3276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76600" h="3276600">
                <a:moveTo>
                  <a:pt x="1638300" y="0"/>
                </a:moveTo>
                <a:cubicBezTo>
                  <a:pt x="2543108" y="0"/>
                  <a:pt x="3276600" y="733492"/>
                  <a:pt x="3276600" y="1638300"/>
                </a:cubicBezTo>
                <a:cubicBezTo>
                  <a:pt x="3276600" y="2543108"/>
                  <a:pt x="2543108" y="3276600"/>
                  <a:pt x="1638300" y="3276600"/>
                </a:cubicBezTo>
                <a:cubicBezTo>
                  <a:pt x="733492" y="3276600"/>
                  <a:pt x="0" y="2543108"/>
                  <a:pt x="0" y="1638300"/>
                </a:cubicBezTo>
                <a:cubicBezTo>
                  <a:pt x="0" y="733492"/>
                  <a:pt x="733492" y="0"/>
                  <a:pt x="1638300" y="0"/>
                </a:cubicBezTo>
                <a:close/>
              </a:path>
            </a:pathLst>
          </a:custGeom>
        </p:spPr>
      </p:pic>
      <p:sp>
        <p:nvSpPr>
          <p:cNvPr id="5" name="TextBox 4"/>
          <p:cNvSpPr txBox="1"/>
          <p:nvPr/>
        </p:nvSpPr>
        <p:spPr>
          <a:xfrm>
            <a:off x="1591146" y="344786"/>
            <a:ext cx="6934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Для вступників з особливими освітніми потребами, зумовленими станом здоров'я</a:t>
            </a:r>
            <a:endParaRPr kumimoji="0" lang="uk-U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04800" y="5867400"/>
            <a:ext cx="5029200" cy="584775"/>
          </a:xfrm>
          <a:prstGeom prst="rect">
            <a:avLst/>
          </a:prstGeom>
          <a:solidFill>
            <a:schemeClr val="bg1">
              <a:alpha val="54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В особистому кабінеті поставити </a:t>
            </a:r>
            <a:r>
              <a:rPr kumimoji="0" lang="uk-UA" sz="1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позначку у полі </a:t>
            </a:r>
            <a:br>
              <a:rPr kumimoji="0" lang="uk-UA" sz="1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uk-UA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«</a:t>
            </a:r>
            <a:r>
              <a:rPr kumimoji="0" lang="uk-UA" sz="1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Потребую створення особливих (спеціальних</a:t>
            </a:r>
            <a:r>
              <a:rPr kumimoji="0" lang="uk-UA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)</a:t>
            </a:r>
            <a:r>
              <a:rPr kumimoji="0" lang="uk-UA" sz="1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умов</a:t>
            </a:r>
            <a:r>
              <a:rPr kumimoji="0" lang="uk-UA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»</a:t>
            </a:r>
            <a:endParaRPr kumimoji="0" lang="uk-UA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81000" y="2438400"/>
            <a:ext cx="4648200" cy="2242152"/>
          </a:xfrm>
          <a:prstGeom prst="rect">
            <a:avLst/>
          </a:prstGeom>
          <a:solidFill>
            <a:schemeClr val="bg1">
              <a:alpha val="54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Підготувати </a:t>
            </a:r>
            <a:r>
              <a:rPr kumimoji="0" lang="uk-UA" sz="1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медичний висновок </a:t>
            </a:r>
            <a:r>
              <a:rPr kumimoji="0" lang="uk-UA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за формою первинної облікової документації</a:t>
            </a:r>
            <a:r>
              <a:rPr kumimoji="0" lang="uk-UA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uk-UA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uk-UA" sz="1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№ 086-3/о</a:t>
            </a:r>
          </a:p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5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«</a:t>
            </a:r>
            <a:r>
              <a:rPr kumimoji="0" lang="uk-UA" sz="16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Медичний висновок про створення особливих (спеціальних) умов для проходження зовнішнього незалежного оцінювання</a:t>
            </a:r>
            <a:r>
              <a:rPr kumimoji="0" lang="uk-UA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» </a:t>
            </a:r>
            <a:br>
              <a:rPr kumimoji="0" lang="uk-UA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</a:br>
            <a:endParaRPr kumimoji="0" lang="uk-UA" sz="6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(наказ </a:t>
            </a:r>
            <a:r>
              <a:rPr kumimoji="0" lang="uk-UA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Міністерства освіти і науки України, Міністерства охорони здоров’я України від 29 серпня 2016 року </a:t>
            </a:r>
            <a:r>
              <a:rPr kumimoji="0" lang="uk-UA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kumimoji="0" lang="uk-UA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kumimoji="0" lang="uk-UA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№ 1027/900)</a:t>
            </a:r>
            <a:endParaRPr kumimoji="0" lang="uk-U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pSp>
        <p:nvGrpSpPr>
          <p:cNvPr id="16" name="Групувати 15"/>
          <p:cNvGrpSpPr/>
          <p:nvPr/>
        </p:nvGrpSpPr>
        <p:grpSpPr>
          <a:xfrm>
            <a:off x="5771584" y="5943600"/>
            <a:ext cx="3340729" cy="381000"/>
            <a:chOff x="5715000" y="5791200"/>
            <a:chExt cx="3340729" cy="381000"/>
          </a:xfrm>
        </p:grpSpPr>
        <p:sp>
          <p:nvSpPr>
            <p:cNvPr id="11" name="Округлений прямокутник 10"/>
            <p:cNvSpPr/>
            <p:nvPr/>
          </p:nvSpPr>
          <p:spPr>
            <a:xfrm>
              <a:off x="5715000" y="5791200"/>
              <a:ext cx="3200400" cy="381000"/>
            </a:xfrm>
            <a:prstGeom prst="roundRect">
              <a:avLst>
                <a:gd name="adj" fmla="val 35677"/>
              </a:avLst>
            </a:prstGeom>
            <a:solidFill>
              <a:schemeClr val="bg1">
                <a:alpha val="74000"/>
              </a:schemeClr>
            </a:solidFill>
            <a:ln w="1905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uk-UA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9" name="Прямокутник 8"/>
            <p:cNvSpPr/>
            <p:nvPr/>
          </p:nvSpPr>
          <p:spPr>
            <a:xfrm>
              <a:off x="6007729" y="5867400"/>
              <a:ext cx="3048000" cy="2308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uk-UA" sz="9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Потребую </a:t>
              </a:r>
              <a:r>
                <a:rPr kumimoji="0" lang="uk-UA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створення особливих (спеціальних) </a:t>
              </a:r>
              <a:r>
                <a:rPr kumimoji="0" lang="uk-UA" sz="9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умов</a:t>
              </a:r>
              <a:endParaRPr kumimoji="0" lang="uk-UA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0" name="Прямокутник 9"/>
            <p:cNvSpPr/>
            <p:nvPr/>
          </p:nvSpPr>
          <p:spPr>
            <a:xfrm>
              <a:off x="5844766" y="5899088"/>
              <a:ext cx="172016" cy="162962"/>
            </a:xfrm>
            <a:prstGeom prst="rect">
              <a:avLst/>
            </a:prstGeom>
            <a:noFill/>
            <a:ln w="190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uk-UA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pic>
        <p:nvPicPr>
          <p:cNvPr id="13" name="Picture 4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702988">
            <a:off x="5460919" y="6112278"/>
            <a:ext cx="574835" cy="6793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10200" y="1524000"/>
            <a:ext cx="3352800" cy="3950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3981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Скругленный прямоугольник 15"/>
          <p:cNvSpPr/>
          <p:nvPr/>
        </p:nvSpPr>
        <p:spPr>
          <a:xfrm>
            <a:off x="711452" y="161454"/>
            <a:ext cx="5943600" cy="685801"/>
          </a:xfrm>
          <a:prstGeom prst="roundRect">
            <a:avLst>
              <a:gd name="adj" fmla="val 50000"/>
            </a:avLst>
          </a:prstGeom>
          <a:solidFill>
            <a:schemeClr val="bg1">
              <a:alpha val="92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9175" y="1117349"/>
            <a:ext cx="5908964" cy="52907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63500" sx="102000" sy="102000" algn="ctr" rotWithShape="0">
              <a:prstClr val="black">
                <a:alpha val="21000"/>
              </a:prstClr>
            </a:outerShdw>
          </a:effectLst>
        </p:spPr>
      </p:pic>
      <p:sp>
        <p:nvSpPr>
          <p:cNvPr id="6" name="Прямоугольник 5"/>
          <p:cNvSpPr/>
          <p:nvPr/>
        </p:nvSpPr>
        <p:spPr>
          <a:xfrm>
            <a:off x="1676400" y="304800"/>
            <a:ext cx="4495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Перевірити внесену інформацію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6845174" y="5021656"/>
            <a:ext cx="2209800" cy="738664"/>
          </a:xfrm>
          <a:prstGeom prst="rect">
            <a:avLst/>
          </a:prstGeom>
          <a:solidFill>
            <a:schemeClr val="bg1">
              <a:alpha val="67000"/>
            </a:schemeClr>
          </a:solidFill>
          <a:effectLst>
            <a:softEdge rad="38100"/>
          </a:effectLst>
        </p:spPr>
        <p:txBody>
          <a:bodyPr wrap="square">
            <a:spAutoFit/>
          </a:bodyPr>
          <a:lstStyle/>
          <a:p>
            <a:pPr algn="ctr"/>
            <a:r>
              <a:rPr lang="uk-UA" sz="14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 разі потреби внесення </a:t>
            </a:r>
            <a:br>
              <a:rPr lang="uk-UA" sz="14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uk-UA" sz="14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зміни – натиснути</a:t>
            </a:r>
            <a:br>
              <a:rPr lang="uk-UA" sz="14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uk-UA" sz="14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«</a:t>
            </a:r>
            <a:r>
              <a:rPr lang="uk-UA" sz="14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Редагувати дані</a:t>
            </a:r>
            <a:r>
              <a:rPr lang="uk-UA" sz="14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».</a:t>
            </a:r>
          </a:p>
        </p:txBody>
      </p:sp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5640887">
            <a:off x="3957747" y="5914418"/>
            <a:ext cx="574835" cy="6793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/>
          <p:cNvPicPr>
            <a:picLocks noChangeAspect="1" noChangeArrowheads="1"/>
          </p:cNvPicPr>
          <p:nvPr/>
        </p:nvPicPr>
        <p:blipFill>
          <a:blip r:embed="rId4" cstate="print"/>
          <a:srcRect l="724" t="3303" r="3318" b="3303"/>
          <a:stretch>
            <a:fillRect/>
          </a:stretch>
        </p:blipFill>
        <p:spPr bwMode="auto">
          <a:xfrm>
            <a:off x="806514" y="219546"/>
            <a:ext cx="576064" cy="576064"/>
          </a:xfrm>
          <a:prstGeom prst="ellipse">
            <a:avLst/>
          </a:prstGeom>
          <a:noFill/>
          <a:ln>
            <a:noFill/>
          </a:ln>
        </p:spPr>
      </p:pic>
      <p:sp>
        <p:nvSpPr>
          <p:cNvPr id="3" name="Округлений прямокутник 2"/>
          <p:cNvSpPr/>
          <p:nvPr/>
        </p:nvSpPr>
        <p:spPr>
          <a:xfrm>
            <a:off x="914400" y="5386812"/>
            <a:ext cx="3429000" cy="175788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grpSp>
        <p:nvGrpSpPr>
          <p:cNvPr id="19" name="Google Shape;1271;p73"/>
          <p:cNvGrpSpPr/>
          <p:nvPr/>
        </p:nvGrpSpPr>
        <p:grpSpPr>
          <a:xfrm rot="10800000">
            <a:off x="4953000" y="5334000"/>
            <a:ext cx="1896878" cy="174738"/>
            <a:chOff x="4920150" y="1977875"/>
            <a:chExt cx="68525" cy="33800"/>
          </a:xfrm>
          <a:solidFill>
            <a:srgbClr val="C00000"/>
          </a:solidFill>
        </p:grpSpPr>
        <p:sp>
          <p:nvSpPr>
            <p:cNvPr id="20" name="Google Shape;1272;p73"/>
            <p:cNvSpPr/>
            <p:nvPr/>
          </p:nvSpPr>
          <p:spPr>
            <a:xfrm>
              <a:off x="4949175" y="1977875"/>
              <a:ext cx="39500" cy="33800"/>
            </a:xfrm>
            <a:custGeom>
              <a:avLst/>
              <a:gdLst/>
              <a:ahLst/>
              <a:cxnLst/>
              <a:rect l="l" t="t" r="r" b="b"/>
              <a:pathLst>
                <a:path w="1580" h="1352" extrusionOk="0">
                  <a:moveTo>
                    <a:pt x="891" y="1"/>
                  </a:moveTo>
                  <a:cubicBezTo>
                    <a:pt x="859" y="1"/>
                    <a:pt x="828" y="12"/>
                    <a:pt x="801" y="32"/>
                  </a:cubicBezTo>
                  <a:cubicBezTo>
                    <a:pt x="743" y="89"/>
                    <a:pt x="743" y="176"/>
                    <a:pt x="801" y="226"/>
                  </a:cubicBezTo>
                  <a:lnTo>
                    <a:pt x="1039" y="472"/>
                  </a:lnTo>
                  <a:cubicBezTo>
                    <a:pt x="1068" y="493"/>
                    <a:pt x="1046" y="544"/>
                    <a:pt x="1010" y="544"/>
                  </a:cubicBezTo>
                  <a:lnTo>
                    <a:pt x="152" y="544"/>
                  </a:lnTo>
                  <a:cubicBezTo>
                    <a:pt x="147" y="543"/>
                    <a:pt x="143" y="543"/>
                    <a:pt x="139" y="543"/>
                  </a:cubicBezTo>
                  <a:cubicBezTo>
                    <a:pt x="66" y="543"/>
                    <a:pt x="14" y="598"/>
                    <a:pt x="8" y="666"/>
                  </a:cubicBezTo>
                  <a:cubicBezTo>
                    <a:pt x="0" y="746"/>
                    <a:pt x="65" y="811"/>
                    <a:pt x="145" y="811"/>
                  </a:cubicBezTo>
                  <a:lnTo>
                    <a:pt x="1010" y="811"/>
                  </a:lnTo>
                  <a:cubicBezTo>
                    <a:pt x="1046" y="811"/>
                    <a:pt x="1068" y="854"/>
                    <a:pt x="1039" y="883"/>
                  </a:cubicBezTo>
                  <a:lnTo>
                    <a:pt x="808" y="1113"/>
                  </a:lnTo>
                  <a:cubicBezTo>
                    <a:pt x="758" y="1164"/>
                    <a:pt x="751" y="1251"/>
                    <a:pt x="794" y="1308"/>
                  </a:cubicBezTo>
                  <a:cubicBezTo>
                    <a:pt x="823" y="1337"/>
                    <a:pt x="859" y="1351"/>
                    <a:pt x="895" y="1351"/>
                  </a:cubicBezTo>
                  <a:cubicBezTo>
                    <a:pt x="931" y="1351"/>
                    <a:pt x="967" y="1337"/>
                    <a:pt x="996" y="1308"/>
                  </a:cubicBezTo>
                  <a:lnTo>
                    <a:pt x="1522" y="774"/>
                  </a:lnTo>
                  <a:cubicBezTo>
                    <a:pt x="1580" y="717"/>
                    <a:pt x="1573" y="630"/>
                    <a:pt x="1522" y="573"/>
                  </a:cubicBezTo>
                  <a:lnTo>
                    <a:pt x="996" y="46"/>
                  </a:lnTo>
                  <a:cubicBezTo>
                    <a:pt x="965" y="15"/>
                    <a:pt x="928" y="1"/>
                    <a:pt x="89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맑은 고딕"/>
                <a:cs typeface="+mn-cs"/>
              </a:endParaRPr>
            </a:p>
          </p:txBody>
        </p:sp>
        <p:sp>
          <p:nvSpPr>
            <p:cNvPr id="21" name="Google Shape;1273;p73"/>
            <p:cNvSpPr/>
            <p:nvPr/>
          </p:nvSpPr>
          <p:spPr>
            <a:xfrm>
              <a:off x="4931875" y="1991450"/>
              <a:ext cx="12825" cy="6700"/>
            </a:xfrm>
            <a:custGeom>
              <a:avLst/>
              <a:gdLst/>
              <a:ahLst/>
              <a:cxnLst/>
              <a:rect l="l" t="t" r="r" b="b"/>
              <a:pathLst>
                <a:path w="513" h="268" extrusionOk="0">
                  <a:moveTo>
                    <a:pt x="180" y="1"/>
                  </a:moveTo>
                  <a:cubicBezTo>
                    <a:pt x="0" y="1"/>
                    <a:pt x="0" y="268"/>
                    <a:pt x="180" y="268"/>
                  </a:cubicBezTo>
                  <a:lnTo>
                    <a:pt x="332" y="268"/>
                  </a:lnTo>
                  <a:cubicBezTo>
                    <a:pt x="512" y="268"/>
                    <a:pt x="512" y="1"/>
                    <a:pt x="33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맑은 고딕"/>
                <a:cs typeface="+mn-cs"/>
              </a:endParaRPr>
            </a:p>
          </p:txBody>
        </p:sp>
        <p:sp>
          <p:nvSpPr>
            <p:cNvPr id="22" name="Google Shape;1274;p73"/>
            <p:cNvSpPr/>
            <p:nvPr/>
          </p:nvSpPr>
          <p:spPr>
            <a:xfrm>
              <a:off x="4920150" y="1991450"/>
              <a:ext cx="9225" cy="6700"/>
            </a:xfrm>
            <a:custGeom>
              <a:avLst/>
              <a:gdLst/>
              <a:ahLst/>
              <a:cxnLst/>
              <a:rect l="l" t="t" r="r" b="b"/>
              <a:pathLst>
                <a:path w="369" h="268" extrusionOk="0">
                  <a:moveTo>
                    <a:pt x="181" y="1"/>
                  </a:moveTo>
                  <a:cubicBezTo>
                    <a:pt x="0" y="1"/>
                    <a:pt x="0" y="268"/>
                    <a:pt x="181" y="268"/>
                  </a:cubicBezTo>
                  <a:lnTo>
                    <a:pt x="195" y="268"/>
                  </a:lnTo>
                  <a:cubicBezTo>
                    <a:pt x="368" y="268"/>
                    <a:pt x="368" y="1"/>
                    <a:pt x="19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맑은 고딕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969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2917</TotalTime>
  <Words>1097</Words>
  <Application>Microsoft Office PowerPoint</Application>
  <PresentationFormat>Екран (4:3)</PresentationFormat>
  <Paragraphs>148</Paragraphs>
  <Slides>28</Slides>
  <Notes>1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12</vt:i4>
      </vt:variant>
      <vt:variant>
        <vt:lpstr>Тема</vt:lpstr>
      </vt:variant>
      <vt:variant>
        <vt:i4>3</vt:i4>
      </vt:variant>
      <vt:variant>
        <vt:lpstr>Заголовки слайдів</vt:lpstr>
      </vt:variant>
      <vt:variant>
        <vt:i4>28</vt:i4>
      </vt:variant>
    </vt:vector>
  </HeadingPairs>
  <TitlesOfParts>
    <vt:vector size="43" baseType="lpstr">
      <vt:lpstr>맑은 고딕</vt:lpstr>
      <vt:lpstr>Arial</vt:lpstr>
      <vt:lpstr>Book Antiqua</vt:lpstr>
      <vt:lpstr>Bookman Old Style</vt:lpstr>
      <vt:lpstr>Calibri</vt:lpstr>
      <vt:lpstr>Calibri Light</vt:lpstr>
      <vt:lpstr>Constantia</vt:lpstr>
      <vt:lpstr>Tahoma</vt:lpstr>
      <vt:lpstr>Times New Roman</vt:lpstr>
      <vt:lpstr>Wingdings</vt:lpstr>
      <vt:lpstr>Wingdings 2</vt:lpstr>
      <vt:lpstr>Wingdings 3</vt:lpstr>
      <vt:lpstr>Тема Office</vt:lpstr>
      <vt:lpstr>1_Тема Office</vt:lpstr>
      <vt:lpstr>2_Тема Office</vt:lpstr>
      <vt:lpstr>Національний мультипредметний тест</vt:lpstr>
      <vt:lpstr>Презентація PowerPoint</vt:lpstr>
      <vt:lpstr>Реєстрація для участі в НМТ</vt:lpstr>
      <vt:lpstr>Реєстрація для участі в НМТ буде здійснюватися </vt:lpstr>
      <vt:lpstr>Етапи реєстрації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Унесення змін до інформації щодо участі в НМТ до 08.04.2025 </vt:lpstr>
      <vt:lpstr>Персональний кабінет учасника НМТ</vt:lpstr>
      <vt:lpstr>Проведення  НМТ</vt:lpstr>
      <vt:lpstr>Презентація PowerPoint</vt:lpstr>
      <vt:lpstr>Презентація PowerPoint</vt:lpstr>
      <vt:lpstr>Опції онлайн-тестування</vt:lpstr>
      <vt:lpstr>Презентація PowerPoint</vt:lpstr>
      <vt:lpstr>Під час тестування</vt:lpstr>
      <vt:lpstr>Контроль за проведенням НМТ</vt:lpstr>
      <vt:lpstr>Презентація PowerPoint</vt:lpstr>
      <vt:lpstr>Результати НМТ</vt:lpstr>
      <vt:lpstr>Презентація PowerPoint</vt:lpstr>
      <vt:lpstr>Презентація PowerPoint</vt:lpstr>
      <vt:lpstr>Презентація PowerPoint</vt:lpstr>
      <vt:lpstr>Куди звертатися за інформацією?</vt:lpstr>
      <vt:lpstr>Презентація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Національний мультипредметний тест</dc:title>
  <dc:creator>Admin</dc:creator>
  <cp:lastModifiedBy>Наталія Валентинівна Білоус</cp:lastModifiedBy>
  <cp:revision>398</cp:revision>
  <dcterms:created xsi:type="dcterms:W3CDTF">2023-12-15T09:14:11Z</dcterms:created>
  <dcterms:modified xsi:type="dcterms:W3CDTF">2025-01-13T09:43:00Z</dcterms:modified>
</cp:coreProperties>
</file>